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54" r:id="rId5"/>
    <p:sldMasterId id="2147493663" r:id="rId6"/>
    <p:sldMasterId id="2147493678" r:id="rId7"/>
  </p:sldMasterIdLst>
  <p:notesMasterIdLst>
    <p:notesMasterId r:id="rId112"/>
  </p:notesMasterIdLst>
  <p:handoutMasterIdLst>
    <p:handoutMasterId r:id="rId113"/>
  </p:handoutMasterIdLst>
  <p:sldIdLst>
    <p:sldId id="854" r:id="rId8"/>
    <p:sldId id="2142532378" r:id="rId9"/>
    <p:sldId id="922" r:id="rId10"/>
    <p:sldId id="2142532329" r:id="rId11"/>
    <p:sldId id="2142532336" r:id="rId12"/>
    <p:sldId id="2142532337" r:id="rId13"/>
    <p:sldId id="573" r:id="rId14"/>
    <p:sldId id="568" r:id="rId15"/>
    <p:sldId id="1152" r:id="rId16"/>
    <p:sldId id="346" r:id="rId17"/>
    <p:sldId id="256" r:id="rId18"/>
    <p:sldId id="257" r:id="rId19"/>
    <p:sldId id="258" r:id="rId20"/>
    <p:sldId id="259" r:id="rId21"/>
    <p:sldId id="335" r:id="rId22"/>
    <p:sldId id="262" r:id="rId23"/>
    <p:sldId id="354" r:id="rId24"/>
    <p:sldId id="348" r:id="rId25"/>
    <p:sldId id="263" r:id="rId26"/>
    <p:sldId id="268" r:id="rId27"/>
    <p:sldId id="350" r:id="rId28"/>
    <p:sldId id="270" r:id="rId29"/>
    <p:sldId id="271" r:id="rId30"/>
    <p:sldId id="272" r:id="rId31"/>
    <p:sldId id="275" r:id="rId32"/>
    <p:sldId id="279" r:id="rId33"/>
    <p:sldId id="284" r:id="rId34"/>
    <p:sldId id="285" r:id="rId35"/>
    <p:sldId id="287" r:id="rId36"/>
    <p:sldId id="365" r:id="rId37"/>
    <p:sldId id="289" r:id="rId38"/>
    <p:sldId id="291" r:id="rId39"/>
    <p:sldId id="293" r:id="rId40"/>
    <p:sldId id="2142532349" r:id="rId41"/>
    <p:sldId id="292" r:id="rId42"/>
    <p:sldId id="294" r:id="rId43"/>
    <p:sldId id="295" r:id="rId44"/>
    <p:sldId id="301" r:id="rId45"/>
    <p:sldId id="302" r:id="rId46"/>
    <p:sldId id="337" r:id="rId47"/>
    <p:sldId id="305" r:id="rId48"/>
    <p:sldId id="338" r:id="rId49"/>
    <p:sldId id="306" r:id="rId50"/>
    <p:sldId id="339" r:id="rId51"/>
    <p:sldId id="340" r:id="rId52"/>
    <p:sldId id="2142532338" r:id="rId53"/>
    <p:sldId id="370" r:id="rId54"/>
    <p:sldId id="2142532339" r:id="rId55"/>
    <p:sldId id="344" r:id="rId56"/>
    <p:sldId id="319" r:id="rId57"/>
    <p:sldId id="343" r:id="rId58"/>
    <p:sldId id="465" r:id="rId59"/>
    <p:sldId id="440" r:id="rId60"/>
    <p:sldId id="363" r:id="rId61"/>
    <p:sldId id="309" r:id="rId62"/>
    <p:sldId id="310" r:id="rId63"/>
    <p:sldId id="388" r:id="rId64"/>
    <p:sldId id="311" r:id="rId65"/>
    <p:sldId id="312" r:id="rId66"/>
    <p:sldId id="313" r:id="rId67"/>
    <p:sldId id="462" r:id="rId68"/>
    <p:sldId id="463" r:id="rId69"/>
    <p:sldId id="455" r:id="rId70"/>
    <p:sldId id="456" r:id="rId71"/>
    <p:sldId id="342" r:id="rId72"/>
    <p:sldId id="457" r:id="rId73"/>
    <p:sldId id="317" r:id="rId74"/>
    <p:sldId id="318" r:id="rId75"/>
    <p:sldId id="364" r:id="rId76"/>
    <p:sldId id="439" r:id="rId77"/>
    <p:sldId id="425" r:id="rId78"/>
    <p:sldId id="320" r:id="rId79"/>
    <p:sldId id="321" r:id="rId80"/>
    <p:sldId id="441" r:id="rId81"/>
    <p:sldId id="426" r:id="rId82"/>
    <p:sldId id="427" r:id="rId83"/>
    <p:sldId id="466" r:id="rId84"/>
    <p:sldId id="428" r:id="rId85"/>
    <p:sldId id="482" r:id="rId86"/>
    <p:sldId id="2142532374" r:id="rId87"/>
    <p:sldId id="2142532375" r:id="rId88"/>
    <p:sldId id="1169" r:id="rId89"/>
    <p:sldId id="2142532376" r:id="rId90"/>
    <p:sldId id="759" r:id="rId91"/>
    <p:sldId id="760" r:id="rId92"/>
    <p:sldId id="762" r:id="rId93"/>
    <p:sldId id="763" r:id="rId94"/>
    <p:sldId id="764" r:id="rId95"/>
    <p:sldId id="765" r:id="rId96"/>
    <p:sldId id="766" r:id="rId97"/>
    <p:sldId id="767" r:id="rId98"/>
    <p:sldId id="768" r:id="rId99"/>
    <p:sldId id="769" r:id="rId100"/>
    <p:sldId id="770" r:id="rId101"/>
    <p:sldId id="771" r:id="rId102"/>
    <p:sldId id="772" r:id="rId103"/>
    <p:sldId id="773" r:id="rId104"/>
    <p:sldId id="774" r:id="rId105"/>
    <p:sldId id="775" r:id="rId106"/>
    <p:sldId id="2142532379" r:id="rId107"/>
    <p:sldId id="953" r:id="rId108"/>
    <p:sldId id="1209" r:id="rId109"/>
    <p:sldId id="2142532381" r:id="rId110"/>
    <p:sldId id="2142532380" r:id="rId111"/>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372"/>
    <p:restoredTop sz="97193"/>
  </p:normalViewPr>
  <p:slideViewPr>
    <p:cSldViewPr snapToObjects="1">
      <p:cViewPr varScale="1">
        <p:scale>
          <a:sx n="179" d="100"/>
          <a:sy n="179" d="100"/>
        </p:scale>
        <p:origin x="1776" y="680"/>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17" Type="http://schemas.openxmlformats.org/officeDocument/2006/relationships/tableStyles" Target="tableStyles.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notesMaster" Target="notesMasters/notesMaster1.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handoutMaster" Target="handoutMasters/handoutMaster1.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presProps" Target="presProp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viewProps" Target="viewProps.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3/28/24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3/28/24</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DE17B393-09EE-42C6-A794-9E1A41A4973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0C90ED3-6162-407E-8955-73C5104A025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339" name="Rectangle 2">
            <a:extLst>
              <a:ext uri="{FF2B5EF4-FFF2-40B4-BE49-F238E27FC236}">
                <a16:creationId xmlns:a16="http://schemas.microsoft.com/office/drawing/2014/main" id="{35DAEE99-CE43-408C-877F-41745DB239C8}"/>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AD60ADDD-A532-4486-9CBB-71BEDF5B0C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4B95BF98-7E43-4891-90E1-9BAA59B9C3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C56A9B6-8725-447A-9321-4854013A78C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6387" name="Rectangle 2">
            <a:extLst>
              <a:ext uri="{FF2B5EF4-FFF2-40B4-BE49-F238E27FC236}">
                <a16:creationId xmlns:a16="http://schemas.microsoft.com/office/drawing/2014/main" id="{FDC555F4-958C-4FD7-9960-339F2A0591F9}"/>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EB175AFF-3A9E-4C16-BE72-C67C1E34A7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1B018FC6-A18B-483C-BE16-4EB57B0978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DCEE227-C4C1-4C1C-8DC1-0B7584949BF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8435" name="Rectangle 2">
            <a:extLst>
              <a:ext uri="{FF2B5EF4-FFF2-40B4-BE49-F238E27FC236}">
                <a16:creationId xmlns:a16="http://schemas.microsoft.com/office/drawing/2014/main" id="{DEE88452-27C0-4AD7-9B5D-2515CDDD1440}"/>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CE65C40A-9510-4842-BAD9-86FA0C417D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1B018FC6-A18B-483C-BE16-4EB57B0978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DCEE227-C4C1-4C1C-8DC1-0B7584949BF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8435" name="Rectangle 2">
            <a:extLst>
              <a:ext uri="{FF2B5EF4-FFF2-40B4-BE49-F238E27FC236}">
                <a16:creationId xmlns:a16="http://schemas.microsoft.com/office/drawing/2014/main" id="{DEE88452-27C0-4AD7-9B5D-2515CDDD1440}"/>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CE65C40A-9510-4842-BAD9-86FA0C417D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845192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431BE85-134C-45C2-841D-83F2DF7DEBEC}"/>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169180C-7763-4278-9D11-7BC6EC1EC51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2531" name="Rectangle 2">
            <a:extLst>
              <a:ext uri="{FF2B5EF4-FFF2-40B4-BE49-F238E27FC236}">
                <a16:creationId xmlns:a16="http://schemas.microsoft.com/office/drawing/2014/main" id="{0BA0B7EA-541F-493F-AD5E-6A7E36288B46}"/>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80C7B06E-F917-45BD-A079-6C73087A5B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88F6301-714C-4FE8-91A7-DFAF60BA9F4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5F1E2AE-1C39-46EC-B503-AA16A34FF47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4579" name="Rectangle 2">
            <a:extLst>
              <a:ext uri="{FF2B5EF4-FFF2-40B4-BE49-F238E27FC236}">
                <a16:creationId xmlns:a16="http://schemas.microsoft.com/office/drawing/2014/main" id="{78E4A80F-EA86-483A-9CCF-9DEFC2C5BCD5}"/>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3486AFF1-D1FF-48A8-93A6-6BA573FA0DF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B0B097C5-D41A-489F-BD28-B47D5FC647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16EDCCF-D6B5-458B-A937-6F50AC02D76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6627" name="Rectangle 2">
            <a:extLst>
              <a:ext uri="{FF2B5EF4-FFF2-40B4-BE49-F238E27FC236}">
                <a16:creationId xmlns:a16="http://schemas.microsoft.com/office/drawing/2014/main" id="{B4B0AB2B-B914-46AE-945B-4F2A2597341E}"/>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C47C0904-AD6D-4E15-8AE5-8A8E9C822C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D2038342-6288-4651-9671-9D89FA2AE43F}"/>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3602458-8836-4AD1-87A4-E1AAEB3E336F}"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8675" name="Rectangle 2">
            <a:extLst>
              <a:ext uri="{FF2B5EF4-FFF2-40B4-BE49-F238E27FC236}">
                <a16:creationId xmlns:a16="http://schemas.microsoft.com/office/drawing/2014/main" id="{DD5E2B09-55A3-403F-BD5D-6EECB59583B2}"/>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F307FE91-BCEE-4B69-8A93-00729E07FD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F2F1CBD7-8837-4FFA-9E6E-4349DD3C65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2308957-54A5-4376-9A4F-A60FE6483F7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0723" name="Rectangle 2">
            <a:extLst>
              <a:ext uri="{FF2B5EF4-FFF2-40B4-BE49-F238E27FC236}">
                <a16:creationId xmlns:a16="http://schemas.microsoft.com/office/drawing/2014/main" id="{6CC7B13C-5BC4-425A-AD43-DC98560C8661}"/>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AAD995C5-919A-47D2-B5B1-A305E128CF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304C020A-81DD-4F0E-9E1E-11E9EFBBBD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851C2DE-767C-41B7-9020-9E12854B3373}"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2771" name="Rectangle 2">
            <a:extLst>
              <a:ext uri="{FF2B5EF4-FFF2-40B4-BE49-F238E27FC236}">
                <a16:creationId xmlns:a16="http://schemas.microsoft.com/office/drawing/2014/main" id="{5D1FDE96-53BB-40AB-A363-C3E2527FDFA9}"/>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C5DBAFAE-DC9F-4DE5-8A89-6D3291897A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17660826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3ECC9BF4-EEC8-47FC-B870-5C9260A27B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200FCA9-0AFE-43A5-B670-BA67FF0B643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9" name="Rectangle 2">
            <a:extLst>
              <a:ext uri="{FF2B5EF4-FFF2-40B4-BE49-F238E27FC236}">
                <a16:creationId xmlns:a16="http://schemas.microsoft.com/office/drawing/2014/main" id="{BDF1AAE9-CC1A-4AE4-BF11-36BB06A0B7BF}"/>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400FF708-9969-45FD-835E-508CFA1A88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24C0E946-5AD3-45F8-ACED-33EBCE4BF1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AC1C478-0C20-4F9F-8BF1-079F4453B4F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6867" name="Rectangle 2">
            <a:extLst>
              <a:ext uri="{FF2B5EF4-FFF2-40B4-BE49-F238E27FC236}">
                <a16:creationId xmlns:a16="http://schemas.microsoft.com/office/drawing/2014/main" id="{1D3F2765-981A-499E-95AC-CF3808A73CA0}"/>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E41FBC5B-83A2-4A9A-A1B0-28128EFEA8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F14EB24E-1992-449A-AD28-FF477E1F2C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3E36D8E-1942-4B6F-B492-DC8CBE44093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1203" name="Rectangle 2">
            <a:extLst>
              <a:ext uri="{FF2B5EF4-FFF2-40B4-BE49-F238E27FC236}">
                <a16:creationId xmlns:a16="http://schemas.microsoft.com/office/drawing/2014/main" id="{2FD7109D-2297-4F46-9A8F-16F23C6FAADF}"/>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D63074D6-C005-48DF-B89D-3BD9BDA79E4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F949F206-950D-48E9-A149-D64511CA3C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18B398B-457E-4D99-B1F7-A3F80D27FC0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3251" name="Rectangle 2">
            <a:extLst>
              <a:ext uri="{FF2B5EF4-FFF2-40B4-BE49-F238E27FC236}">
                <a16:creationId xmlns:a16="http://schemas.microsoft.com/office/drawing/2014/main" id="{D0B54FF7-6A74-49C7-BED8-B43DFD708D36}"/>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EF36A1EB-50EB-4DF7-BA49-AB53A82631C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9C51CAF2-9CEA-43E4-9F13-33B4816150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FFA7D35-4712-41D8-B665-A94477D35433}"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5299" name="Rectangle 2">
            <a:extLst>
              <a:ext uri="{FF2B5EF4-FFF2-40B4-BE49-F238E27FC236}">
                <a16:creationId xmlns:a16="http://schemas.microsoft.com/office/drawing/2014/main" id="{5E9F84F8-5007-4AFA-B1CA-32DECFCAE355}"/>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DC503CC5-3C73-48F3-94C8-DD3EE462B5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A73E5832-2ABE-4BFE-BB50-28F915EA88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CB8EA5F-502C-43A9-830F-42CE989F4625}"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1443" name="Rectangle 2">
            <a:extLst>
              <a:ext uri="{FF2B5EF4-FFF2-40B4-BE49-F238E27FC236}">
                <a16:creationId xmlns:a16="http://schemas.microsoft.com/office/drawing/2014/main" id="{9902172E-A11B-4483-A0E5-C19110049EC9}"/>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D621418C-DB3C-4B2B-8C64-6143806C6F7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556A1349-140A-4CD0-8290-0C85EC64B2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428B150-66F0-48B2-8723-F0B4B4E21AD8}"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5539" name="Rectangle 2">
            <a:extLst>
              <a:ext uri="{FF2B5EF4-FFF2-40B4-BE49-F238E27FC236}">
                <a16:creationId xmlns:a16="http://schemas.microsoft.com/office/drawing/2014/main" id="{DC72631A-11CF-4A9F-9276-90C504DE0948}"/>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C41B2CCA-6AB4-45BC-A730-EE771BA6C6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141308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02A0F754-33C5-4C0A-B518-576CF71D45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1CA34F9-AEED-4B4E-B7D2-FBF59CD7A95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7587" name="Rectangle 2">
            <a:extLst>
              <a:ext uri="{FF2B5EF4-FFF2-40B4-BE49-F238E27FC236}">
                <a16:creationId xmlns:a16="http://schemas.microsoft.com/office/drawing/2014/main" id="{FC6D0380-CE7D-4DCC-A871-D153A3DC612E}"/>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26D12600-61F5-4F10-A72D-B27075AD72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AA579BEF-3A24-4B50-889B-A595EFD451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A463BFB-5BAE-446A-BC00-D651D93EA26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9635" name="Rectangle 2">
            <a:extLst>
              <a:ext uri="{FF2B5EF4-FFF2-40B4-BE49-F238E27FC236}">
                <a16:creationId xmlns:a16="http://schemas.microsoft.com/office/drawing/2014/main" id="{63F9ACA6-3F1E-4CEC-B741-656C2F9A5172}"/>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459FC99F-9019-4083-A1D8-FA9D7FC91D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851F700A-7B2B-4836-88B1-F9CACD8E5A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D2A4DCB-5A1D-4D5C-82F2-DF14D924F19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1683" name="Rectangle 2">
            <a:extLst>
              <a:ext uri="{FF2B5EF4-FFF2-40B4-BE49-F238E27FC236}">
                <a16:creationId xmlns:a16="http://schemas.microsoft.com/office/drawing/2014/main" id="{CB231B14-6D7F-47FC-8278-5EDCD36CE62A}"/>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B5287FC9-2084-42BE-9146-A9C0EAD44E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679467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0661E089-8628-442E-ACBE-9D54FD07AA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3E82FC5-DED1-4F9E-A1AD-02661FDD5AA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3731" name="Rectangle 2">
            <a:extLst>
              <a:ext uri="{FF2B5EF4-FFF2-40B4-BE49-F238E27FC236}">
                <a16:creationId xmlns:a16="http://schemas.microsoft.com/office/drawing/2014/main" id="{1349231C-8B31-41F8-897F-ABC2DFA651C6}"/>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AB9608B6-72A7-4DBD-9892-0B47392016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916D6A6B-3D6A-4502-86D4-1C5C10FE96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51F64DF-0F73-4F11-A473-987EDFB7EBD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5779" name="Rectangle 2">
            <a:extLst>
              <a:ext uri="{FF2B5EF4-FFF2-40B4-BE49-F238E27FC236}">
                <a16:creationId xmlns:a16="http://schemas.microsoft.com/office/drawing/2014/main" id="{4489731F-BC84-422E-B581-3B4768EC5725}"/>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13066965-8C02-4467-BCC4-3BB0E0A026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36A39A31-1CC5-4EEF-B14A-A3A6474251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8DAD197-26E9-4498-9B31-5B905F4B37D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7827" name="Rectangle 2">
            <a:extLst>
              <a:ext uri="{FF2B5EF4-FFF2-40B4-BE49-F238E27FC236}">
                <a16:creationId xmlns:a16="http://schemas.microsoft.com/office/drawing/2014/main" id="{16C85EC2-1C14-4D55-8F48-98B0119F3038}"/>
              </a:ext>
            </a:extLst>
          </p:cNvPr>
          <p:cNvSpPr>
            <a:spLocks noGrp="1" noRot="1" noChangeAspect="1" noChangeArrowheads="1" noTextEdit="1"/>
          </p:cNvSpPr>
          <p:nvPr>
            <p:ph type="sldImg"/>
          </p:nvPr>
        </p:nvSpPr>
        <p:spPr>
          <a:ln/>
        </p:spPr>
      </p:sp>
      <p:sp>
        <p:nvSpPr>
          <p:cNvPr id="77828" name="Rectangle 3">
            <a:extLst>
              <a:ext uri="{FF2B5EF4-FFF2-40B4-BE49-F238E27FC236}">
                <a16:creationId xmlns:a16="http://schemas.microsoft.com/office/drawing/2014/main" id="{B5456B7D-F458-49BC-BEE4-37E1A290D2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C0FE7339-DC65-49D2-A655-B3EDFE070B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877F1E5-9A6B-46E3-9126-D4752AF9E70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0115" name="Rectangle 2">
            <a:extLst>
              <a:ext uri="{FF2B5EF4-FFF2-40B4-BE49-F238E27FC236}">
                <a16:creationId xmlns:a16="http://schemas.microsoft.com/office/drawing/2014/main" id="{F888EA74-F32C-4E49-A95D-3091B2086665}"/>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AD886AE4-BDE3-40CF-A981-1D1FE4BAAB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86EA7C32-3CD6-4A7B-8313-39AF8B8470F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17758C1-1925-4887-847D-E1170C9BEA4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2163" name="Rectangle 2">
            <a:extLst>
              <a:ext uri="{FF2B5EF4-FFF2-40B4-BE49-F238E27FC236}">
                <a16:creationId xmlns:a16="http://schemas.microsoft.com/office/drawing/2014/main" id="{E3526EB3-5356-43D9-9E8E-C62C6257E803}"/>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71B7110A-8059-4AF8-9431-3AF6F8F336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F794B59E-23F9-4AF1-87EC-4AAEF380C6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FBD636F-715A-4B25-A681-97DEEED8DD2F}"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1379" name="Rectangle 2">
            <a:extLst>
              <a:ext uri="{FF2B5EF4-FFF2-40B4-BE49-F238E27FC236}">
                <a16:creationId xmlns:a16="http://schemas.microsoft.com/office/drawing/2014/main" id="{1F8D85A2-D5DE-4B5C-842A-4ED3B9385DD0}"/>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ADE88C13-5FDC-4080-B024-79E0712BC6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A9C31A9A-21DA-4EBE-B19A-8621513DC4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EED8CD4-9F16-4E96-8301-190BFE22429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3427" name="Rectangle 2">
            <a:extLst>
              <a:ext uri="{FF2B5EF4-FFF2-40B4-BE49-F238E27FC236}">
                <a16:creationId xmlns:a16="http://schemas.microsoft.com/office/drawing/2014/main" id="{4E27E3FF-FE69-461B-A41B-ED037C499465}"/>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396EEB19-736D-49D7-907E-7285BCB7CA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411A0C94-7116-4D9F-B032-0B7D5CAEFD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A087AEF-BCD3-4E14-90AC-36F21F61B7CD}"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5475" name="Rectangle 2">
            <a:extLst>
              <a:ext uri="{FF2B5EF4-FFF2-40B4-BE49-F238E27FC236}">
                <a16:creationId xmlns:a16="http://schemas.microsoft.com/office/drawing/2014/main" id="{5A1EACEC-D3BA-440B-B162-960DEBF63F41}"/>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65FC041A-1CDA-4E0D-899C-36B41A2D1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EB4A74A6-6BAE-48D5-887A-08ECE2B9DE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2CF5737-26BD-43D3-AD5F-CA57BF00685E}"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7523" name="Rectangle 2">
            <a:extLst>
              <a:ext uri="{FF2B5EF4-FFF2-40B4-BE49-F238E27FC236}">
                <a16:creationId xmlns:a16="http://schemas.microsoft.com/office/drawing/2014/main" id="{1A2D4F9E-523D-4D83-9CCA-0A0A3EDC3C9F}"/>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4C17232C-71C3-4C8F-94CC-B46F85BCC03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9537D33B-516E-4E1D-8155-1BB8818AF6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5C4ADFA-7B9A-45C2-ACE0-D65735EC089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9571" name="Rectangle 2">
            <a:extLst>
              <a:ext uri="{FF2B5EF4-FFF2-40B4-BE49-F238E27FC236}">
                <a16:creationId xmlns:a16="http://schemas.microsoft.com/office/drawing/2014/main" id="{DD97AD53-BD51-4766-B4CC-07042C973C96}"/>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1F53E999-D5D9-4EE0-BF00-9FF2703BFF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664331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42110E80-B291-467E-B6C9-4151025D1D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4694927-76E6-4EA2-BC0D-83CC70E039B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1619" name="Rectangle 2">
            <a:extLst>
              <a:ext uri="{FF2B5EF4-FFF2-40B4-BE49-F238E27FC236}">
                <a16:creationId xmlns:a16="http://schemas.microsoft.com/office/drawing/2014/main" id="{263D960F-547C-4311-9DFB-F0B9B7184DE1}"/>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B4D7C663-09D8-4E58-BD41-5E440BEEA8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323158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31A0E380-F0EE-40D0-AFCE-90433E95E2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0D0C9F46-EEC1-44E1-AADF-0C5DFAC157FD}"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147" name="Rectangle 2">
            <a:extLst>
              <a:ext uri="{FF2B5EF4-FFF2-40B4-BE49-F238E27FC236}">
                <a16:creationId xmlns:a16="http://schemas.microsoft.com/office/drawing/2014/main" id="{BEE72DA4-8AA8-4864-8EDE-1781EF2B1829}"/>
              </a:ext>
            </a:extLst>
          </p:cNvPr>
          <p:cNvSpPr>
            <a:spLocks noGrp="1" noRot="1" noChangeAspect="1" noChangeArrowheads="1" noTextEdit="1"/>
          </p:cNvSpPr>
          <p:nvPr>
            <p:ph type="sldImg"/>
          </p:nvPr>
        </p:nvSpPr>
        <p:spPr>
          <a:xfrm>
            <a:off x="1177925" y="696913"/>
            <a:ext cx="4641850" cy="3481387"/>
          </a:xfrm>
          <a:ln/>
        </p:spPr>
      </p:sp>
      <p:sp>
        <p:nvSpPr>
          <p:cNvPr id="6148" name="Rectangle 3">
            <a:extLst>
              <a:ext uri="{FF2B5EF4-FFF2-40B4-BE49-F238E27FC236}">
                <a16:creationId xmlns:a16="http://schemas.microsoft.com/office/drawing/2014/main" id="{133BAE36-8C0B-40D0-862F-F5862FDA85A1}"/>
              </a:ext>
            </a:extLst>
          </p:cNvPr>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6321B667-9A45-42B8-9A88-05CCA7CE45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2F219423-C9AB-4B43-A997-58F863D1912F}"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195" name="Rectangle 2">
            <a:extLst>
              <a:ext uri="{FF2B5EF4-FFF2-40B4-BE49-F238E27FC236}">
                <a16:creationId xmlns:a16="http://schemas.microsoft.com/office/drawing/2014/main" id="{23F8EC89-E9A1-405D-981C-52FF1AF2496B}"/>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E27EED68-434D-49BF-B488-F849812758F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D737C83C-5231-400C-ABAC-E802D57250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276960B5-CD0D-4E77-9549-F0BE319614AF}"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9C02F081-F3E5-4E82-A506-8249FCC7EAD5}"/>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E01E14C4-E8D3-4EF2-AE91-C909FDE038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E0B70E7C-6BD0-4B47-846B-BDFA05BE3F4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91FFDD60-6F1F-41F9-AE11-E0C93AB48046}"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291" name="Rectangle 2">
            <a:extLst>
              <a:ext uri="{FF2B5EF4-FFF2-40B4-BE49-F238E27FC236}">
                <a16:creationId xmlns:a16="http://schemas.microsoft.com/office/drawing/2014/main" id="{09056EE3-D9C5-4A86-BC14-5FA042746930}"/>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9C850731-90E0-4872-BC7B-AD10870C11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F32DA4FD-03E3-4ADF-B51F-ED6C5C47E1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28F12D1A-C6EE-4D7C-AC44-7E505EC7AF9A}"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339" name="Rectangle 2">
            <a:extLst>
              <a:ext uri="{FF2B5EF4-FFF2-40B4-BE49-F238E27FC236}">
                <a16:creationId xmlns:a16="http://schemas.microsoft.com/office/drawing/2014/main" id="{0DF77218-C772-4D7B-9568-C8F8165B99E5}"/>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D40D1FB1-38D3-4CD0-9B4F-E6C0968214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D0482A31-2272-4E6D-88CF-8A3A657D1E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54B71EC1-98C8-4C1B-A7B7-2EA1784A50B7}"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6387" name="Rectangle 2">
            <a:extLst>
              <a:ext uri="{FF2B5EF4-FFF2-40B4-BE49-F238E27FC236}">
                <a16:creationId xmlns:a16="http://schemas.microsoft.com/office/drawing/2014/main" id="{0178B70B-A1FF-4B51-87E4-9FB5C80155D5}"/>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422DA72A-EB36-4112-96CC-ADB4B4E9BB8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3152DB3B-E3D4-4EB9-891D-3AFF2DD1D4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9217FA94-1851-4A4F-882F-690D434D5664}"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8435" name="Rectangle 2">
            <a:extLst>
              <a:ext uri="{FF2B5EF4-FFF2-40B4-BE49-F238E27FC236}">
                <a16:creationId xmlns:a16="http://schemas.microsoft.com/office/drawing/2014/main" id="{AAF0C87B-A3AD-4535-996D-565146AFE9C0}"/>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CC7946C1-AA22-4D30-A389-86F48E7982A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88A60A3C-83B9-4899-851B-E58271EE25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8F2A6619-26FC-4C2B-BBB5-BE9514BF139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0483" name="Rectangle 2">
            <a:extLst>
              <a:ext uri="{FF2B5EF4-FFF2-40B4-BE49-F238E27FC236}">
                <a16:creationId xmlns:a16="http://schemas.microsoft.com/office/drawing/2014/main" id="{19CE9E0F-6018-43CB-B763-D2A60ACCC8C4}"/>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FE9F0D31-793C-457E-82A5-88A01D82B9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3918699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28C1544A-10C5-41D5-BE9F-0F5FFAC90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B858AEBB-0155-4B61-8D5B-283345223885}"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2531" name="Rectangle 2">
            <a:extLst>
              <a:ext uri="{FF2B5EF4-FFF2-40B4-BE49-F238E27FC236}">
                <a16:creationId xmlns:a16="http://schemas.microsoft.com/office/drawing/2014/main" id="{D6171361-ED55-4304-B92D-1B39E353D0B6}"/>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731805C8-25FE-4591-82A9-583FCE3F77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E15551B6-F202-41C7-9919-C9D7CFDD0F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3C98B507-36CD-452D-B3F8-31AD42CE15FF}"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4579" name="Rectangle 2">
            <a:extLst>
              <a:ext uri="{FF2B5EF4-FFF2-40B4-BE49-F238E27FC236}">
                <a16:creationId xmlns:a16="http://schemas.microsoft.com/office/drawing/2014/main" id="{A97D8762-D09A-4267-9D70-BE56B46690D3}"/>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C64E75D3-B753-40E5-8669-F958D69C70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B0FCF47F-4348-498B-B820-B9B73C6D58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CEF0E0E8-D17B-41A3-B753-2245199CBB30}"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6627" name="Rectangle 2">
            <a:extLst>
              <a:ext uri="{FF2B5EF4-FFF2-40B4-BE49-F238E27FC236}">
                <a16:creationId xmlns:a16="http://schemas.microsoft.com/office/drawing/2014/main" id="{E6EC2138-3D91-405A-B29F-B1C527799DDB}"/>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77519BCB-959F-4CA7-86A5-A3590C17A1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CBC8D124-B136-42BA-B33A-1DF2378A5FE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543A896A-CD88-45BB-883A-A5A6ACCFC26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8675" name="Rectangle 2">
            <a:extLst>
              <a:ext uri="{FF2B5EF4-FFF2-40B4-BE49-F238E27FC236}">
                <a16:creationId xmlns:a16="http://schemas.microsoft.com/office/drawing/2014/main" id="{D0E5C191-44C7-4313-85F7-8BD71D8C9317}"/>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F12ECE34-0B14-4777-B117-F516895DED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B375F6E7-BF43-423E-9E8D-8524F7B1F7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AE8B0E96-3F79-4205-B0CE-221B7F97329C}"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0723" name="Rectangle 2">
            <a:extLst>
              <a:ext uri="{FF2B5EF4-FFF2-40B4-BE49-F238E27FC236}">
                <a16:creationId xmlns:a16="http://schemas.microsoft.com/office/drawing/2014/main" id="{F61EE5A8-966A-41BB-B726-B2C48308DB8E}"/>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C1EC76AA-7316-448A-A891-5E3CEF9330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B375F6E7-BF43-423E-9E8D-8524F7B1F7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AE8B0E96-3F79-4205-B0CE-221B7F97329C}"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0723" name="Rectangle 2">
            <a:extLst>
              <a:ext uri="{FF2B5EF4-FFF2-40B4-BE49-F238E27FC236}">
                <a16:creationId xmlns:a16="http://schemas.microsoft.com/office/drawing/2014/main" id="{F61EE5A8-966A-41BB-B726-B2C48308DB8E}"/>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C1EC76AA-7316-448A-A891-5E3CEF9330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238568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B375F6E7-BF43-423E-9E8D-8524F7B1F7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AE8B0E96-3F79-4205-B0CE-221B7F97329C}"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0723" name="Rectangle 2">
            <a:extLst>
              <a:ext uri="{FF2B5EF4-FFF2-40B4-BE49-F238E27FC236}">
                <a16:creationId xmlns:a16="http://schemas.microsoft.com/office/drawing/2014/main" id="{F61EE5A8-966A-41BB-B726-B2C48308DB8E}"/>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C1EC76AA-7316-448A-A891-5E3CEF9330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How about </a:t>
            </a:r>
            <a:r>
              <a:rPr lang="en-US" altLang="en-US">
                <a:sym typeface="Greek Symbols" pitchFamily="18" charset="2"/>
              </a:rPr>
              <a:t>(r </a:t>
            </a:r>
            <a:r>
              <a:rPr lang="en-IN"/>
              <a:t>⟕ s) ⟕ t  vs </a:t>
            </a:r>
            <a:r>
              <a:rPr lang="en-US" altLang="en-US">
                <a:sym typeface="Greek Symbols" pitchFamily="18" charset="2"/>
              </a:rPr>
              <a:t>(r </a:t>
            </a:r>
            <a:r>
              <a:rPr lang="en-IN"/>
              <a:t>⟕ t) ⟕ s assuming r has common attributes with s and t?  Hint: consider 2 cases where s and t have common attributes and those where they have no common attribute </a:t>
            </a:r>
            <a:endParaRPr lang="en-US" altLang="en-US">
              <a:latin typeface="Times New Roman" panose="02020603050405020304" pitchFamily="18" charset="0"/>
            </a:endParaRPr>
          </a:p>
        </p:txBody>
      </p:sp>
    </p:spTree>
    <p:extLst>
      <p:ext uri="{BB962C8B-B14F-4D97-AF65-F5344CB8AC3E}">
        <p14:creationId xmlns:p14="http://schemas.microsoft.com/office/powerpoint/2010/main" val="20964848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2FFE2C0B-1E00-41D0-8A11-C4E72548B5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C8C713CF-9607-4470-A273-AC494A38B95B}"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3" name="Rectangle 2">
            <a:extLst>
              <a:ext uri="{FF2B5EF4-FFF2-40B4-BE49-F238E27FC236}">
                <a16:creationId xmlns:a16="http://schemas.microsoft.com/office/drawing/2014/main" id="{919EB798-4276-4EB1-BA14-2883766AD6B1}"/>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3ECD4996-047F-43DA-BBDD-D548EFF47D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9047973B-0933-4747-BC7D-DC93B515F7A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06076AEA-D4D8-443A-B94D-3E3B52B66C93}"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8915" name="Rectangle 2">
            <a:extLst>
              <a:ext uri="{FF2B5EF4-FFF2-40B4-BE49-F238E27FC236}">
                <a16:creationId xmlns:a16="http://schemas.microsoft.com/office/drawing/2014/main" id="{094E1CE2-39F3-415A-A9D3-7A1485FAB11B}"/>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9618E90F-7E5F-432A-A700-F2B7700B1C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371AD5BA-2A20-45B1-B5ED-8C53DA2ECC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D7A7E811-F856-4583-9950-8E1234DCF49C}"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0963" name="Rectangle 2">
            <a:extLst>
              <a:ext uri="{FF2B5EF4-FFF2-40B4-BE49-F238E27FC236}">
                <a16:creationId xmlns:a16="http://schemas.microsoft.com/office/drawing/2014/main" id="{294988F5-3980-4401-8BEA-49271D3F2BC3}"/>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1081064C-90F0-4D6B-84C2-C2B908F487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3D2B6151-4749-434D-A485-87732FD429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A3D47C1-E4FD-456D-8E85-26A0FB5C6A9E}"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147" name="Rectangle 2">
            <a:extLst>
              <a:ext uri="{FF2B5EF4-FFF2-40B4-BE49-F238E27FC236}">
                <a16:creationId xmlns:a16="http://schemas.microsoft.com/office/drawing/2014/main" id="{1C1FFEAB-6ADA-430E-AAC3-C7AAF1F36F43}"/>
              </a:ext>
            </a:extLst>
          </p:cNvPr>
          <p:cNvSpPr>
            <a:spLocks noGrp="1" noRot="1" noChangeAspect="1" noChangeArrowheads="1" noTextEdit="1"/>
          </p:cNvSpPr>
          <p:nvPr>
            <p:ph type="sldImg"/>
          </p:nvPr>
        </p:nvSpPr>
        <p:spPr>
          <a:xfrm>
            <a:off x="406400" y="696913"/>
            <a:ext cx="6188075" cy="3481387"/>
          </a:xfrm>
          <a:ln/>
        </p:spPr>
      </p:sp>
      <p:sp>
        <p:nvSpPr>
          <p:cNvPr id="6148" name="Rectangle 3">
            <a:extLst>
              <a:ext uri="{FF2B5EF4-FFF2-40B4-BE49-F238E27FC236}">
                <a16:creationId xmlns:a16="http://schemas.microsoft.com/office/drawing/2014/main" id="{F1686CFA-0F99-4BB6-8074-F9A2F917C02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DC3B6426-DEBD-439A-B825-EAF23D5313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D3591014-7458-4460-9DFD-89B1944A3F9E}"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3011" name="Rectangle 2">
            <a:extLst>
              <a:ext uri="{FF2B5EF4-FFF2-40B4-BE49-F238E27FC236}">
                <a16:creationId xmlns:a16="http://schemas.microsoft.com/office/drawing/2014/main" id="{86B845D5-6C90-4896-8EFD-B2EEDA235B7F}"/>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0ADE95A0-2975-4AFA-9BF4-3B9DD6F099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0704F009-3D51-4C12-ADD5-A92556FDEB2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5A4F0F59-CA50-4DDE-B670-499E64C342ED}"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70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5059" name="Rectangle 2">
            <a:extLst>
              <a:ext uri="{FF2B5EF4-FFF2-40B4-BE49-F238E27FC236}">
                <a16:creationId xmlns:a16="http://schemas.microsoft.com/office/drawing/2014/main" id="{802C35DC-9644-47A0-A511-5C011EF6CF5A}"/>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8EA22417-65CB-4CAA-9F03-4A2CC240A4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8640E601-E447-4EA9-8E5B-261D289D72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31BC6F3F-3101-443A-9932-59D410DB72C2}"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71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7107" name="Rectangle 2">
            <a:extLst>
              <a:ext uri="{FF2B5EF4-FFF2-40B4-BE49-F238E27FC236}">
                <a16:creationId xmlns:a16="http://schemas.microsoft.com/office/drawing/2014/main" id="{EB6B35C0-D563-464E-8DD0-1467C17E1176}"/>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59CA3D8A-3E47-403D-9CF5-59912AA4EF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03C188B3-A46D-44EC-BBED-E180A2EEEA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F6DDAB6A-6145-44B6-8CC9-B34BECF16AE0}"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72</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9155" name="Rectangle 2">
            <a:extLst>
              <a:ext uri="{FF2B5EF4-FFF2-40B4-BE49-F238E27FC236}">
                <a16:creationId xmlns:a16="http://schemas.microsoft.com/office/drawing/2014/main" id="{38C02448-FBA7-4F1D-93CC-8D33FFE4CBAB}"/>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DEEE7383-E30A-4C27-985A-259DE8AF32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1B06015-4375-4F47-98C5-80E32064B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29566348-BFEE-4085-9B98-BB3E51A967A7}"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73</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1203" name="Rectangle 2">
            <a:extLst>
              <a:ext uri="{FF2B5EF4-FFF2-40B4-BE49-F238E27FC236}">
                <a16:creationId xmlns:a16="http://schemas.microsoft.com/office/drawing/2014/main" id="{400DAAEE-9188-46A0-8928-77476B356C78}"/>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131AFA1C-1C5D-441D-82BC-5AC4D121B4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B71F9817-AE90-43BC-B9F6-0E83DBE3567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5AE47EE8-3D78-4D31-A06E-E02CB864D6BF}"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74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0659" name="Rectangle 2">
            <a:extLst>
              <a:ext uri="{FF2B5EF4-FFF2-40B4-BE49-F238E27FC236}">
                <a16:creationId xmlns:a16="http://schemas.microsoft.com/office/drawing/2014/main" id="{2A8AC900-14A0-453C-BEE3-4D571CA98DBE}"/>
              </a:ext>
            </a:extLst>
          </p:cNvPr>
          <p:cNvSpPr>
            <a:spLocks noGrp="1" noRot="1" noChangeAspect="1" noChangeArrowheads="1" noTextEdit="1"/>
          </p:cNvSpPr>
          <p:nvPr>
            <p:ph type="sldImg"/>
          </p:nvPr>
        </p:nvSpPr>
        <p:spPr>
          <a:ln/>
        </p:spPr>
      </p:sp>
      <p:sp>
        <p:nvSpPr>
          <p:cNvPr id="70660" name="Rectangle 3">
            <a:extLst>
              <a:ext uri="{FF2B5EF4-FFF2-40B4-BE49-F238E27FC236}">
                <a16:creationId xmlns:a16="http://schemas.microsoft.com/office/drawing/2014/main" id="{C16CDD18-4DDB-4796-9237-3BEB1B4BDB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B8E1D179-B9D0-48F6-B6D0-CA0943E584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387635B1-A065-42E2-B3DD-0514E4CC0D92}"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75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2707" name="Rectangle 2">
            <a:extLst>
              <a:ext uri="{FF2B5EF4-FFF2-40B4-BE49-F238E27FC236}">
                <a16:creationId xmlns:a16="http://schemas.microsoft.com/office/drawing/2014/main" id="{6261093E-637A-458C-94AC-5E33FAC54E61}"/>
              </a:ext>
            </a:extLst>
          </p:cNvPr>
          <p:cNvSpPr>
            <a:spLocks noGrp="1" noRot="1" noChangeAspect="1" noChangeArrowheads="1" noTextEdit="1"/>
          </p:cNvSpPr>
          <p:nvPr>
            <p:ph type="sldImg"/>
          </p:nvPr>
        </p:nvSpPr>
        <p:spPr>
          <a:ln/>
        </p:spPr>
      </p:sp>
      <p:sp>
        <p:nvSpPr>
          <p:cNvPr id="72708" name="Rectangle 3">
            <a:extLst>
              <a:ext uri="{FF2B5EF4-FFF2-40B4-BE49-F238E27FC236}">
                <a16:creationId xmlns:a16="http://schemas.microsoft.com/office/drawing/2014/main" id="{DADF86CC-0D28-4363-A6D7-10D10E9193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1ECC75F1-FF96-44EB-9E57-7B4029AEEE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5918ACC0-49F8-47AD-970F-E6ED5878580B}"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76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4755" name="Rectangle 2">
            <a:extLst>
              <a:ext uri="{FF2B5EF4-FFF2-40B4-BE49-F238E27FC236}">
                <a16:creationId xmlns:a16="http://schemas.microsoft.com/office/drawing/2014/main" id="{94DFE4F3-2356-4D53-BC8E-C847746CD5EF}"/>
              </a:ext>
            </a:extLst>
          </p:cNvPr>
          <p:cNvSpPr>
            <a:spLocks noGrp="1" noRot="1" noChangeAspect="1" noChangeArrowheads="1" noTextEdit="1"/>
          </p:cNvSpPr>
          <p:nvPr>
            <p:ph type="sldImg"/>
          </p:nvPr>
        </p:nvSpPr>
        <p:spPr>
          <a:ln/>
        </p:spPr>
      </p:sp>
      <p:sp>
        <p:nvSpPr>
          <p:cNvPr id="74756" name="Rectangle 3">
            <a:extLst>
              <a:ext uri="{FF2B5EF4-FFF2-40B4-BE49-F238E27FC236}">
                <a16:creationId xmlns:a16="http://schemas.microsoft.com/office/drawing/2014/main" id="{57C376C0-3BE1-415B-9426-66FD918A09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FABB337A-7416-4EA0-B63B-3F3E233AD1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8C5B2E15-168D-404D-B3E5-D811B39D72AB}"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78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6803" name="Rectangle 2">
            <a:extLst>
              <a:ext uri="{FF2B5EF4-FFF2-40B4-BE49-F238E27FC236}">
                <a16:creationId xmlns:a16="http://schemas.microsoft.com/office/drawing/2014/main" id="{38E8E170-8726-477F-A246-82382BBD6D26}"/>
              </a:ext>
            </a:extLst>
          </p:cNvPr>
          <p:cNvSpPr>
            <a:spLocks noGrp="1" noRot="1" noChangeAspect="1" noChangeArrowheads="1" noTextEdit="1"/>
          </p:cNvSpPr>
          <p:nvPr>
            <p:ph type="sldImg"/>
          </p:nvPr>
        </p:nvSpPr>
        <p:spPr>
          <a:ln/>
        </p:spPr>
      </p:sp>
      <p:sp>
        <p:nvSpPr>
          <p:cNvPr id="76804" name="Rectangle 3">
            <a:extLst>
              <a:ext uri="{FF2B5EF4-FFF2-40B4-BE49-F238E27FC236}">
                <a16:creationId xmlns:a16="http://schemas.microsoft.com/office/drawing/2014/main" id="{8ECF24F5-E536-40B5-A388-459BFDBDDC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1984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FDF6E270-062A-4B6B-9E73-A7EE028C78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18BB0E7-2398-4769-8733-666D1E41A67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195" name="Rectangle 2">
            <a:extLst>
              <a:ext uri="{FF2B5EF4-FFF2-40B4-BE49-F238E27FC236}">
                <a16:creationId xmlns:a16="http://schemas.microsoft.com/office/drawing/2014/main" id="{D9F3026B-AB87-4F2D-894D-708EB8DEFE63}"/>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F984C1A4-2D0A-4235-82CF-89A1FC1FB9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6294870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876093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100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32283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E6A61727-5893-4388-9008-C2143E22BCE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F81E613-5591-4D23-A0A6-D6157730738E}"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C8BFB265-E11E-47B2-BE6B-C8A9F6A3E1F5}"/>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F62FBC9D-FE5C-4325-9C3D-F324D70ADD1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5548085A-D25E-4939-827D-300A7A3392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9029481-F7C6-4D7E-8CCD-B0BD4343132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291" name="Rectangle 2">
            <a:extLst>
              <a:ext uri="{FF2B5EF4-FFF2-40B4-BE49-F238E27FC236}">
                <a16:creationId xmlns:a16="http://schemas.microsoft.com/office/drawing/2014/main" id="{01124E80-D0DC-4932-B542-DFB399744235}"/>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166882AB-D16E-4B3F-A02D-193DE371DF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481768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02DB04-0C1C-8C49-B65E-A9668E39A9C7}"/>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9" name="Title 8">
            <a:extLst>
              <a:ext uri="{FF2B5EF4-FFF2-40B4-BE49-F238E27FC236}">
                <a16:creationId xmlns:a16="http://schemas.microsoft.com/office/drawing/2014/main" id="{98341DC2-F80D-BD4F-90EE-4B809029C2D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30437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17899675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00444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3400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3/28/24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13717636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3/28/24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39250589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3/28/24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23619250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3/28/24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33791792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3/28/24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377818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sz="2100">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441F42D0-7627-45E8-BCAB-6293FCFFA666}"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Cover-6Ed">
            <a:extLst>
              <a:ext uri="{FF2B5EF4-FFF2-40B4-BE49-F238E27FC236}">
                <a16:creationId xmlns:a16="http://schemas.microsoft.com/office/drawing/2014/main" id="{5B23C462-273B-47CE-B464-FA0DEA18F60D}"/>
              </a:ext>
            </a:extLst>
          </p:cNvPr>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30813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Content Placeholder 2"/>
          <p:cNvSpPr>
            <a:spLocks noGrp="1"/>
          </p:cNvSpPr>
          <p:nvPr>
            <p:ph idx="1"/>
          </p:nvPr>
        </p:nvSpPr>
        <p:spPr>
          <a:xfrm>
            <a:off x="831272" y="826873"/>
            <a:ext cx="8014277"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5CC1BFAE-C44B-49AE-8C45-A7AABAAB5FEE}" type="slidenum">
              <a:rPr lang="en-US" altLang="en-US" smtClean="0"/>
              <a:pPr>
                <a:defRPr/>
              </a:pPr>
              <a:t>‹#›</a:t>
            </a:fld>
            <a:endParaRPr lang="en-US" altLang="en-US"/>
          </a:p>
        </p:txBody>
      </p:sp>
    </p:spTree>
    <p:extLst>
      <p:ext uri="{BB962C8B-B14F-4D97-AF65-F5344CB8AC3E}">
        <p14:creationId xmlns:p14="http://schemas.microsoft.com/office/powerpoint/2010/main" val="28539800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pPr>
              <a:defRPr/>
            </a:pPr>
            <a:fld id="{12BBE0E1-96FA-42C8-A339-7F81B98D396B}" type="slidenum">
              <a:rPr lang="en-US" altLang="en-US" smtClean="0"/>
              <a:pPr>
                <a:defRPr/>
              </a:pPr>
              <a:t>‹#›</a:t>
            </a:fld>
            <a:endParaRPr lang="en-US" altLang="en-US"/>
          </a:p>
        </p:txBody>
      </p:sp>
    </p:spTree>
    <p:extLst>
      <p:ext uri="{BB962C8B-B14F-4D97-AF65-F5344CB8AC3E}">
        <p14:creationId xmlns:p14="http://schemas.microsoft.com/office/powerpoint/2010/main" val="32616154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pPr>
              <a:defRPr/>
            </a:pPr>
            <a:fld id="{D13E6E76-F12E-4D1B-9B56-009C721BF777}" type="slidenum">
              <a:rPr lang="en-US" altLang="en-US" smtClean="0"/>
              <a:pPr>
                <a:defRPr/>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826873"/>
            <a:ext cx="3985352"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58762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pPr>
              <a:defRPr/>
            </a:pPr>
            <a:fld id="{12023997-F532-4D5B-B2F3-9E05A41D497B}" type="slidenum">
              <a:rPr lang="en-US" altLang="en-US" smtClean="0"/>
              <a:pPr>
                <a:defRPr/>
              </a:pPr>
              <a:t>‹#›</a:t>
            </a:fld>
            <a:endParaRPr lang="en-US" altLang="en-US"/>
          </a:p>
        </p:txBody>
      </p:sp>
    </p:spTree>
    <p:extLst>
      <p:ext uri="{BB962C8B-B14F-4D97-AF65-F5344CB8AC3E}">
        <p14:creationId xmlns:p14="http://schemas.microsoft.com/office/powerpoint/2010/main" val="32661721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pPr>
              <a:defRPr/>
            </a:pPr>
            <a:fld id="{96649892-EB20-4383-9D6A-6D1ED2147F7F}" type="slidenum">
              <a:rPr lang="en-US" altLang="en-US" smtClean="0"/>
              <a:pPr>
                <a:defRPr/>
              </a:pPr>
              <a:t>‹#›</a:t>
            </a:fld>
            <a:endParaRPr lang="en-US" altLang="en-US"/>
          </a:p>
        </p:txBody>
      </p:sp>
    </p:spTree>
    <p:extLst>
      <p:ext uri="{BB962C8B-B14F-4D97-AF65-F5344CB8AC3E}">
        <p14:creationId xmlns:p14="http://schemas.microsoft.com/office/powerpoint/2010/main" val="22893560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pPr>
              <a:defRPr/>
            </a:pPr>
            <a:fld id="{3B271689-3C51-413B-9388-DDBA7E74E1E4}" type="slidenum">
              <a:rPr lang="en-US" altLang="en-US" smtClean="0"/>
              <a:pPr>
                <a:defRPr/>
              </a:pPr>
              <a:t>‹#›</a:t>
            </a:fld>
            <a:endParaRPr lang="en-US" altLang="en-US"/>
          </a:p>
        </p:txBody>
      </p:sp>
    </p:spTree>
    <p:extLst>
      <p:ext uri="{BB962C8B-B14F-4D97-AF65-F5344CB8AC3E}">
        <p14:creationId xmlns:p14="http://schemas.microsoft.com/office/powerpoint/2010/main" val="34789454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pPr>
              <a:defRPr/>
            </a:pPr>
            <a:fld id="{E9CD7985-991B-46C7-A32A-6942E2DB1188}" type="slidenum">
              <a:rPr lang="en-US" altLang="en-US" smtClean="0"/>
              <a:pPr>
                <a:defRPr/>
              </a:pPr>
              <a:t>‹#›</a:t>
            </a:fld>
            <a:endParaRPr lang="en-US" altLang="en-US"/>
          </a:p>
        </p:txBody>
      </p:sp>
    </p:spTree>
    <p:extLst>
      <p:ext uri="{BB962C8B-B14F-4D97-AF65-F5344CB8AC3E}">
        <p14:creationId xmlns:p14="http://schemas.microsoft.com/office/powerpoint/2010/main" val="8625076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pPr>
              <a:defRPr/>
            </a:pPr>
            <a:fld id="{F779FD90-85FD-43B3-9F6B-6E3DF5251AE4}" type="slidenum">
              <a:rPr lang="en-US" altLang="en-US" smtClean="0"/>
              <a:pPr>
                <a:defRPr/>
              </a:pPr>
              <a:t>‹#›</a:t>
            </a:fld>
            <a:endParaRPr lang="en-US" altLang="en-US"/>
          </a:p>
        </p:txBody>
      </p:sp>
    </p:spTree>
    <p:extLst>
      <p:ext uri="{BB962C8B-B14F-4D97-AF65-F5344CB8AC3E}">
        <p14:creationId xmlns:p14="http://schemas.microsoft.com/office/powerpoint/2010/main" val="41281187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pPr>
              <a:defRPr/>
            </a:pPr>
            <a:fld id="{17078238-A850-4F7F-9FB2-C7F3ED51152A}" type="slidenum">
              <a:rPr lang="en-US" altLang="en-US" smtClean="0"/>
              <a:pPr>
                <a:defRPr/>
              </a:pPr>
              <a:t>‹#›</a:t>
            </a:fld>
            <a:endParaRPr lang="en-US" altLang="en-US"/>
          </a:p>
        </p:txBody>
      </p:sp>
    </p:spTree>
    <p:extLst>
      <p:ext uri="{BB962C8B-B14F-4D97-AF65-F5344CB8AC3E}">
        <p14:creationId xmlns:p14="http://schemas.microsoft.com/office/powerpoint/2010/main" val="2676830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lvl1pPr>
              <a:defRPr sz="2100"/>
            </a:lvl1pPr>
          </a:lstStyle>
          <a:p>
            <a:r>
              <a:rPr lang="en-US" dirty="0"/>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lvl1pPr>
              <a:defRPr sz="1275"/>
            </a:lvl1pPr>
            <a:lvl2pPr>
              <a:defRPr sz="1275"/>
            </a:lvl2pPr>
            <a:lvl3pPr>
              <a:defRPr sz="1275"/>
            </a:lvl3pPr>
            <a:lvl4pPr>
              <a:defRPr sz="1275"/>
            </a:lvl4pPr>
            <a:lvl5pPr>
              <a:defRPr sz="127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pPr>
              <a:defRPr/>
            </a:pPr>
            <a:fld id="{03875237-B0F8-4D27-B8AA-EA0E8F7832E5}" type="slidenum">
              <a:rPr lang="en-US" altLang="en-US" smtClean="0"/>
              <a:pPr>
                <a:defRPr/>
              </a:pPr>
              <a:t>‹#›</a:t>
            </a:fld>
            <a:endParaRPr lang="en-US" altLang="en-US"/>
          </a:p>
        </p:txBody>
      </p:sp>
    </p:spTree>
    <p:extLst>
      <p:ext uri="{BB962C8B-B14F-4D97-AF65-F5344CB8AC3E}">
        <p14:creationId xmlns:p14="http://schemas.microsoft.com/office/powerpoint/2010/main" val="40264026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lvl1pPr>
              <a:defRPr sz="2100"/>
            </a:lvl1pPr>
          </a:lstStyle>
          <a:p>
            <a:r>
              <a:rPr lang="en-US"/>
              <a:t>Click to edit Master title style</a:t>
            </a:r>
          </a:p>
        </p:txBody>
      </p:sp>
      <p:sp>
        <p:nvSpPr>
          <p:cNvPr id="3" name="Text Placeholder 2"/>
          <p:cNvSpPr>
            <a:spLocks noGrp="1"/>
          </p:cNvSpPr>
          <p:nvPr>
            <p:ph type="body"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pPr>
              <a:defRPr/>
            </a:pPr>
            <a:fld id="{D13E6E76-F12E-4D1B-9B56-009C721BF777}" type="slidenum">
              <a:rPr lang="en-US" altLang="en-US" smtClean="0"/>
              <a:pPr>
                <a:defRPr/>
              </a:pPr>
              <a:t>‹#›</a:t>
            </a:fld>
            <a:endParaRPr lang="en-US" altLang="en-US"/>
          </a:p>
        </p:txBody>
      </p:sp>
    </p:spTree>
    <p:extLst>
      <p:ext uri="{BB962C8B-B14F-4D97-AF65-F5344CB8AC3E}">
        <p14:creationId xmlns:p14="http://schemas.microsoft.com/office/powerpoint/2010/main" val="41251470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7" name="Rectangle 4">
            <a:extLst>
              <a:ext uri="{FF2B5EF4-FFF2-40B4-BE49-F238E27FC236}">
                <a16:creationId xmlns:a16="http://schemas.microsoft.com/office/drawing/2014/main" id="{4053C40E-D8FC-4564-9F45-CF1A70873460}"/>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r>
              <a:rPr lang="en-US" dirty="0"/>
              <a:t>7</a:t>
            </a:r>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D13E6E76-F12E-4D1B-9B56-009C721BF777}"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65947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7" name="Rectangle 4">
            <a:extLst>
              <a:ext uri="{FF2B5EF4-FFF2-40B4-BE49-F238E27FC236}">
                <a16:creationId xmlns:a16="http://schemas.microsoft.com/office/drawing/2014/main" id="{51BECEEC-3BC9-4D4E-99DA-2E5AA4578487}"/>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441F42D0-7627-45E8-BCAB-6293FCFFA666}"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89830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a:solidFill>
                  <a:srgbClr val="002060"/>
                </a:solidFill>
              </a:rPr>
              <a:t>Database System Concepts, 7</a:t>
            </a:r>
            <a:r>
              <a:rPr lang="en-US" altLang="en-US" sz="1200" b="1" baseline="30000">
                <a:solidFill>
                  <a:srgbClr val="002060"/>
                </a:solidFill>
              </a:rPr>
              <a:t>th</a:t>
            </a:r>
            <a:r>
              <a:rPr lang="en-US" altLang="en-US" sz="1200" b="1">
                <a:solidFill>
                  <a:srgbClr val="002060"/>
                </a:solidFill>
              </a:rPr>
              <a:t> Ed</a:t>
            </a:r>
            <a:r>
              <a:rPr lang="en-US" altLang="en-US" sz="1200">
                <a:solidFill>
                  <a:srgbClr val="002060"/>
                </a:solidFill>
              </a:rPr>
              <a:t>.</a:t>
            </a:r>
          </a:p>
          <a:p>
            <a:pPr algn="ctr">
              <a:spcBef>
                <a:spcPct val="50000"/>
              </a:spcBef>
              <a:defRPr/>
            </a:pPr>
            <a:r>
              <a:rPr lang="en-US" altLang="en-US" sz="900" b="1">
                <a:solidFill>
                  <a:srgbClr val="002060"/>
                </a:solidFill>
              </a:rPr>
              <a:t>©Silberschatz, Korth and Sudarshan</a:t>
            </a:r>
            <a:br>
              <a:rPr lang="en-US" altLang="en-US" sz="900" b="1">
                <a:solidFill>
                  <a:srgbClr val="002060"/>
                </a:solidFill>
              </a:rPr>
            </a:br>
            <a:r>
              <a:rPr lang="en-US" altLang="en-US" sz="900" b="1">
                <a:solidFill>
                  <a:srgbClr val="002060"/>
                </a:solidFill>
              </a:rPr>
              <a:t>See </a:t>
            </a:r>
            <a:r>
              <a:rPr lang="en-US" altLang="en-US" sz="900" b="1">
                <a:solidFill>
                  <a:srgbClr val="002060"/>
                </a:solidFill>
                <a:hlinkClick r:id="rId2"/>
              </a:rPr>
              <a:t>www.db-book.com</a:t>
            </a:r>
            <a:r>
              <a:rPr lang="en-US" altLang="en-US" sz="900" b="1">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118533F7-750B-4DBA-96FC-65DC7E364DFB}"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33634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85800" y="826873"/>
            <a:ext cx="7772400" cy="4025979"/>
          </a:xfrm>
          <a:prstGeom prst="rect">
            <a:avLst/>
          </a:prstGeo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10272675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a:prstGeom prst="rect">
            <a:avLst/>
          </a:prstGeo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pPr>
              <a:defRPr/>
            </a:pPr>
            <a:fld id="{37F29D90-88FA-402A-BEA8-1EF51CAB6752}" type="slidenum">
              <a:rPr lang="en-US" altLang="en-US" smtClean="0"/>
              <a:pPr>
                <a:defRPr/>
              </a:pPr>
              <a:t>‹#›</a:t>
            </a:fld>
            <a:endParaRPr lang="en-US" altLang="en-US"/>
          </a:p>
        </p:txBody>
      </p:sp>
    </p:spTree>
    <p:extLst>
      <p:ext uri="{BB962C8B-B14F-4D97-AF65-F5344CB8AC3E}">
        <p14:creationId xmlns:p14="http://schemas.microsoft.com/office/powerpoint/2010/main" val="17161065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pPr>
              <a:defRPr/>
            </a:pPr>
            <a:fld id="{E5F592F4-3A7D-46E7-98AB-5C544D380A1B}" type="slidenum">
              <a:rPr lang="en-US" altLang="en-US" smtClean="0"/>
              <a:pPr>
                <a:defRPr/>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826873"/>
            <a:ext cx="3985352" cy="4025979"/>
          </a:xfrm>
          <a:prstGeom prst="rect">
            <a:avLst/>
          </a:prstGeo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49362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a:prstGeom prst="rect">
            <a:avLst/>
          </a:prstGeo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a:prstGeom prst="rect">
            <a:avLst/>
          </a:prstGeo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pPr>
              <a:defRPr/>
            </a:pPr>
            <a:fld id="{574C0E4B-79D4-46C0-883C-5BC043062C35}" type="slidenum">
              <a:rPr lang="en-US" altLang="en-US" smtClean="0"/>
              <a:pPr>
                <a:defRPr/>
              </a:pPr>
              <a:t>‹#›</a:t>
            </a:fld>
            <a:endParaRPr lang="en-US" altLang="en-US"/>
          </a:p>
        </p:txBody>
      </p:sp>
    </p:spTree>
    <p:extLst>
      <p:ext uri="{BB962C8B-B14F-4D97-AF65-F5344CB8AC3E}">
        <p14:creationId xmlns:p14="http://schemas.microsoft.com/office/powerpoint/2010/main" val="1895130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pPr>
              <a:defRPr/>
            </a:pPr>
            <a:fld id="{BDFDF77F-67A1-48F6-8358-97C70542CB22}" type="slidenum">
              <a:rPr lang="en-US" altLang="en-US" smtClean="0"/>
              <a:pPr>
                <a:defRPr/>
              </a:pPr>
              <a:t>‹#›</a:t>
            </a:fld>
            <a:endParaRPr lang="en-US" altLang="en-US"/>
          </a:p>
        </p:txBody>
      </p:sp>
    </p:spTree>
    <p:extLst>
      <p:ext uri="{BB962C8B-B14F-4D97-AF65-F5344CB8AC3E}">
        <p14:creationId xmlns:p14="http://schemas.microsoft.com/office/powerpoint/2010/main" val="295831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3/28/24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pPr>
              <a:defRPr/>
            </a:pPr>
            <a:fld id="{AA16F0F5-1220-4B86-AECD-B7BEE6E1BE7F}" type="slidenum">
              <a:rPr lang="en-US" altLang="en-US" smtClean="0"/>
              <a:pPr>
                <a:defRPr/>
              </a:pPr>
              <a:t>‹#›</a:t>
            </a:fld>
            <a:endParaRPr lang="en-US" altLang="en-US"/>
          </a:p>
        </p:txBody>
      </p:sp>
    </p:spTree>
    <p:extLst>
      <p:ext uri="{BB962C8B-B14F-4D97-AF65-F5344CB8AC3E}">
        <p14:creationId xmlns:p14="http://schemas.microsoft.com/office/powerpoint/2010/main" val="105419219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pPr>
              <a:defRPr/>
            </a:pPr>
            <a:fld id="{2725D68A-6EDF-45EE-BBA8-637BD793E613}" type="slidenum">
              <a:rPr lang="en-US" altLang="en-US" smtClean="0"/>
              <a:pPr>
                <a:defRPr/>
              </a:pPr>
              <a:t>‹#›</a:t>
            </a:fld>
            <a:endParaRPr lang="en-US" altLang="en-US"/>
          </a:p>
        </p:txBody>
      </p:sp>
    </p:spTree>
    <p:extLst>
      <p:ext uri="{BB962C8B-B14F-4D97-AF65-F5344CB8AC3E}">
        <p14:creationId xmlns:p14="http://schemas.microsoft.com/office/powerpoint/2010/main" val="28665637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pPr>
              <a:defRPr/>
            </a:pPr>
            <a:fld id="{6D035670-FB96-4DB8-BA64-B31D7C042BD4}" type="slidenum">
              <a:rPr lang="en-US" altLang="en-US" smtClean="0"/>
              <a:pPr>
                <a:defRPr/>
              </a:pPr>
              <a:t>‹#›</a:t>
            </a:fld>
            <a:endParaRPr lang="en-US" altLang="en-US"/>
          </a:p>
        </p:txBody>
      </p:sp>
    </p:spTree>
    <p:extLst>
      <p:ext uri="{BB962C8B-B14F-4D97-AF65-F5344CB8AC3E}">
        <p14:creationId xmlns:p14="http://schemas.microsoft.com/office/powerpoint/2010/main" val="297841453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814388" y="820342"/>
            <a:ext cx="7661275" cy="3677840"/>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pPr>
              <a:defRPr/>
            </a:pPr>
            <a:fld id="{6BE145AF-6EF6-4D3F-9F5A-D9A01965DFCC}" type="slidenum">
              <a:rPr lang="en-US" altLang="en-US" smtClean="0"/>
              <a:pPr>
                <a:defRPr/>
              </a:pPr>
              <a:t>‹#›</a:t>
            </a:fld>
            <a:endParaRPr lang="en-US" altLang="en-US"/>
          </a:p>
        </p:txBody>
      </p:sp>
    </p:spTree>
    <p:extLst>
      <p:ext uri="{BB962C8B-B14F-4D97-AF65-F5344CB8AC3E}">
        <p14:creationId xmlns:p14="http://schemas.microsoft.com/office/powerpoint/2010/main" val="2178297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pPr>
              <a:defRPr/>
            </a:pPr>
            <a:fld id="{330473E3-C97D-4F1E-BBB4-46F84DAEF79D}" type="slidenum">
              <a:rPr lang="en-US" altLang="en-US" smtClean="0"/>
              <a:pPr>
                <a:defRPr/>
              </a:pPr>
              <a:t>‹#›</a:t>
            </a:fld>
            <a:endParaRPr lang="en-US" altLang="en-US"/>
          </a:p>
        </p:txBody>
      </p:sp>
    </p:spTree>
    <p:extLst>
      <p:ext uri="{BB962C8B-B14F-4D97-AF65-F5344CB8AC3E}">
        <p14:creationId xmlns:p14="http://schemas.microsoft.com/office/powerpoint/2010/main" val="42253804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Text Placeholder 2"/>
          <p:cNvSpPr>
            <a:spLocks noGrp="1"/>
          </p:cNvSpPr>
          <p:nvPr>
            <p:ph type="body" sz="half" idx="1"/>
          </p:nvPr>
        </p:nvSpPr>
        <p:spPr>
          <a:xfrm>
            <a:off x="814389" y="820342"/>
            <a:ext cx="3754437" cy="367784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pPr>
              <a:defRPr/>
            </a:pPr>
            <a:fld id="{C2ED80F2-B6B5-42D7-B641-5532DED86820}" type="slidenum">
              <a:rPr lang="en-US" altLang="en-US"/>
              <a:pPr>
                <a:defRPr/>
              </a:pPr>
              <a:t>‹#›</a:t>
            </a:fld>
            <a:endParaRPr lang="en-US" altLang="en-US"/>
          </a:p>
        </p:txBody>
      </p:sp>
    </p:spTree>
    <p:extLst>
      <p:ext uri="{BB962C8B-B14F-4D97-AF65-F5344CB8AC3E}">
        <p14:creationId xmlns:p14="http://schemas.microsoft.com/office/powerpoint/2010/main" val="418159868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a:solidFill>
                  <a:srgbClr val="002060"/>
                </a:solidFill>
              </a:rPr>
              <a:t>Database System Concepts, 7</a:t>
            </a:r>
            <a:r>
              <a:rPr lang="en-US" altLang="en-US" sz="1200" b="1" baseline="30000">
                <a:solidFill>
                  <a:srgbClr val="002060"/>
                </a:solidFill>
              </a:rPr>
              <a:t>th</a:t>
            </a:r>
            <a:r>
              <a:rPr lang="en-US" altLang="en-US" sz="1200" b="1">
                <a:solidFill>
                  <a:srgbClr val="002060"/>
                </a:solidFill>
              </a:rPr>
              <a:t> Ed</a:t>
            </a:r>
            <a:r>
              <a:rPr lang="en-US" altLang="en-US" sz="1200">
                <a:solidFill>
                  <a:srgbClr val="002060"/>
                </a:solidFill>
              </a:rPr>
              <a:t>.</a:t>
            </a:r>
          </a:p>
          <a:p>
            <a:pPr algn="ctr">
              <a:spcBef>
                <a:spcPct val="50000"/>
              </a:spcBef>
              <a:defRPr/>
            </a:pPr>
            <a:r>
              <a:rPr lang="en-US" altLang="en-US" sz="900" b="1">
                <a:solidFill>
                  <a:srgbClr val="002060"/>
                </a:solidFill>
              </a:rPr>
              <a:t>©Silberschatz, </a:t>
            </a:r>
            <a:r>
              <a:rPr lang="en-US" altLang="en-US" sz="900" b="1" err="1">
                <a:solidFill>
                  <a:srgbClr val="002060"/>
                </a:solidFill>
              </a:rPr>
              <a:t>Korth</a:t>
            </a:r>
            <a:r>
              <a:rPr lang="en-US" altLang="en-US" sz="900" b="1">
                <a:solidFill>
                  <a:srgbClr val="002060"/>
                </a:solidFill>
              </a:rPr>
              <a:t> and Sudarshan</a:t>
            </a:r>
            <a:br>
              <a:rPr lang="en-US" altLang="en-US" sz="900" b="1">
                <a:solidFill>
                  <a:srgbClr val="002060"/>
                </a:solidFill>
              </a:rPr>
            </a:br>
            <a:r>
              <a:rPr lang="en-US" altLang="en-US" sz="900" b="1">
                <a:solidFill>
                  <a:srgbClr val="002060"/>
                </a:solidFill>
              </a:rPr>
              <a:t>See </a:t>
            </a:r>
            <a:r>
              <a:rPr lang="en-US" altLang="en-US" sz="900" b="1">
                <a:solidFill>
                  <a:srgbClr val="002060"/>
                </a:solidFill>
                <a:hlinkClick r:id="rId2"/>
              </a:rPr>
              <a:t>www.db-book.com</a:t>
            </a:r>
            <a:r>
              <a:rPr lang="en-US" altLang="en-US" sz="900" b="1">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p>
        </p:txBody>
      </p:sp>
      <p:sp>
        <p:nvSpPr>
          <p:cNvPr id="7" name="Rectangle 4">
            <a:extLst>
              <a:ext uri="{FF2B5EF4-FFF2-40B4-BE49-F238E27FC236}">
                <a16:creationId xmlns:a16="http://schemas.microsoft.com/office/drawing/2014/main" id="{4053C40E-D8FC-4564-9F45-CF1A70873460}"/>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r>
              <a:rPr lang="en-US"/>
              <a:t>7</a:t>
            </a:r>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118533F7-750B-4DBA-96FC-65DC7E364DFB}"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2919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3/28/24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3/28/24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3/28/24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3/28/24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699611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855358"/>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759078957"/>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image" Target="../media/image1.emf"/><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6" Type="http://schemas.openxmlformats.org/officeDocument/2006/relationships/image" Target="../media/image2.jpeg"/><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theme" Target="../theme/theme3.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image" Target="../media/image2.jpeg"/><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(S24) - Lecture 10: Module II (3), NoSQL (3)</a:t>
            </a:r>
            <a:r>
              <a:rPr lang="en-US" altLang="en-US" sz="900" i="1" dirty="0">
                <a:solidFill>
                  <a:schemeClr val="bg1"/>
                </a:solidFill>
              </a:rPr>
              <a:t>	</a:t>
            </a:r>
            <a:r>
              <a:rPr lang="en-US" altLang="en-US" sz="1050" i="1" dirty="0">
                <a:solidFill>
                  <a:schemeClr val="bg1"/>
                </a:solidFill>
              </a:rPr>
              <a:t>		</a:t>
            </a: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653" r:id="rId8"/>
    <p:sldLayoutId id="2147493692" r:id="rId9"/>
    <p:sldLayoutId id="2147493693" r:id="rId10"/>
    <p:sldLayoutId id="2147493694" r:id="rId11"/>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(F23): Lecture 11: Module II, NoSQL 4</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260602740"/>
      </p:ext>
    </p:extLst>
  </p:cSld>
  <p:clrMap bg1="lt1" tx1="dk1" bg2="lt2" tx2="dk2" accent1="accent1" accent2="accent2" accent3="accent3" accent4="accent4" accent5="accent5" accent6="accent6" hlink="hlink" folHlink="folHlink"/>
  <p:sldLayoutIdLst>
    <p:sldLayoutId id="2147493655" r:id="rId1"/>
    <p:sldLayoutId id="2147493656" r:id="rId2"/>
    <p:sldLayoutId id="2147493657" r:id="rId3"/>
    <p:sldLayoutId id="2147493658" r:id="rId4"/>
    <p:sldLayoutId id="2147493659" r:id="rId5"/>
    <p:sldLayoutId id="2147493660" r:id="rId6"/>
    <p:sldLayoutId id="2147493661" r:id="rId7"/>
    <p:sldLayoutId id="2147493662"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814388"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pPr>
              <a:defRPr/>
            </a:pPr>
            <a:fld id="{D13E6E76-F12E-4D1B-9B56-009C721BF777}" type="slidenum">
              <a:rPr lang="en-US" altLang="en-US" smtClean="0"/>
              <a:pPr>
                <a:defRPr/>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15.</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C51EB6E8-DB40-47B3-A1ED-7368CB8F40A8}"/>
              </a:ext>
            </a:extLst>
          </p:cNvPr>
          <p:cNvPicPr>
            <a:picLocks noChangeAspect="1" noChangeArrowheads="1"/>
          </p:cNvPicPr>
          <p:nvPr userDrawn="1"/>
        </p:nvPicPr>
        <p:blipFill>
          <a:blip r:embed="rId16"/>
          <a:stretch>
            <a:fillRect/>
          </a:stretch>
        </p:blipFill>
        <p:spPr bwMode="auto">
          <a:xfrm>
            <a:off x="2304" y="1"/>
            <a:ext cx="812084" cy="777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5360743"/>
      </p:ext>
    </p:extLst>
  </p:cSld>
  <p:clrMap bg1="lt1" tx1="dk1" bg2="lt2" tx2="dk2" accent1="accent1" accent2="accent2" accent3="accent3" accent4="accent4" accent5="accent5" accent6="accent6" hlink="hlink" folHlink="folHlink"/>
  <p:sldLayoutIdLst>
    <p:sldLayoutId id="2147493664" r:id="rId1"/>
    <p:sldLayoutId id="2147493665" r:id="rId2"/>
    <p:sldLayoutId id="2147493666" r:id="rId3"/>
    <p:sldLayoutId id="2147493667" r:id="rId4"/>
    <p:sldLayoutId id="2147493668" r:id="rId5"/>
    <p:sldLayoutId id="2147493669" r:id="rId6"/>
    <p:sldLayoutId id="2147493670" r:id="rId7"/>
    <p:sldLayoutId id="2147493671" r:id="rId8"/>
    <p:sldLayoutId id="2147493672" r:id="rId9"/>
    <p:sldLayoutId id="2147493673" r:id="rId10"/>
    <p:sldLayoutId id="2147493674" r:id="rId11"/>
    <p:sldLayoutId id="2147493675" r:id="rId12"/>
    <p:sldLayoutId id="2147493676" r:id="rId13"/>
    <p:sldLayoutId id="2147493677" r:id="rId14"/>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650876" y="820342"/>
            <a:ext cx="782478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pPr>
              <a:defRPr/>
            </a:pPr>
            <a:fld id="{43251494-9320-46DB-9561-B10814EE66F9}" type="slidenum">
              <a:rPr lang="en-US" altLang="en-US" smtClean="0"/>
              <a:pPr>
                <a:defRPr/>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a:solidFill>
                  <a:srgbClr val="002060"/>
                </a:solidFill>
              </a:rPr>
              <a:t>16.</a:t>
            </a:r>
            <a:fld id="{370CC2A8-7410-4F9E-B2CB-FCF9B3031B7B}" type="slidenum">
              <a:rPr lang="en-US" altLang="en-US" sz="750" b="1" smtClean="0">
                <a:solidFill>
                  <a:srgbClr val="002060"/>
                </a:solidFill>
              </a:rPr>
              <a:pPr algn="ctr">
                <a:spcBef>
                  <a:spcPct val="50000"/>
                </a:spcBef>
                <a:defRPr/>
              </a:pPr>
              <a:t>‹#›</a:t>
            </a:fld>
            <a:endParaRPr lang="en-US" altLang="en-US" sz="750" b="1">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a:solidFill>
                  <a:srgbClr val="002060"/>
                </a:solidFill>
              </a:rPr>
              <a:t>Database System Concepts - 7</a:t>
            </a:r>
            <a:r>
              <a:rPr lang="en-US" sz="750" b="1" baseline="30000">
                <a:solidFill>
                  <a:srgbClr val="002060"/>
                </a:solidFill>
              </a:rPr>
              <a:t>th</a:t>
            </a:r>
            <a:r>
              <a:rPr lang="en-US" sz="750" b="1">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3243580"/>
      </p:ext>
    </p:extLst>
  </p:cSld>
  <p:clrMap bg1="lt1" tx1="dk1" bg2="lt2" tx2="dk2" accent1="accent1" accent2="accent2" accent3="accent3" accent4="accent4" accent5="accent5" accent6="accent6" hlink="hlink" folHlink="folHlink"/>
  <p:sldLayoutIdLst>
    <p:sldLayoutId id="2147493679" r:id="rId1"/>
    <p:sldLayoutId id="2147493680" r:id="rId2"/>
    <p:sldLayoutId id="2147493681" r:id="rId3"/>
    <p:sldLayoutId id="2147493682" r:id="rId4"/>
    <p:sldLayoutId id="2147493683" r:id="rId5"/>
    <p:sldLayoutId id="2147493684" r:id="rId6"/>
    <p:sldLayoutId id="2147493685" r:id="rId7"/>
    <p:sldLayoutId id="2147493686" r:id="rId8"/>
    <p:sldLayoutId id="2147493687" r:id="rId9"/>
    <p:sldLayoutId id="2147493688" r:id="rId10"/>
    <p:sldLayoutId id="2147493689" r:id="rId11"/>
    <p:sldLayoutId id="2147493690" r:id="rId12"/>
    <p:sldLayoutId id="2147493691" r:id="rId13"/>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10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6.xml"/><Relationship Id="rId1" Type="http://schemas.openxmlformats.org/officeDocument/2006/relationships/slideLayout" Target="../slideLayouts/slideLayout21.xml"/><Relationship Id="rId5" Type="http://schemas.openxmlformats.org/officeDocument/2006/relationships/image" Target="../media/image14.emf"/><Relationship Id="rId4" Type="http://schemas.openxmlformats.org/officeDocument/2006/relationships/image" Target="../media/image13.w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38.xml"/><Relationship Id="rId1" Type="http://schemas.openxmlformats.org/officeDocument/2006/relationships/slideLayout" Target="../slideLayouts/slideLayout21.xml"/><Relationship Id="rId4" Type="http://schemas.openxmlformats.org/officeDocument/2006/relationships/image" Target="../media/image15.w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1.xml"/><Relationship Id="rId1" Type="http://schemas.openxmlformats.org/officeDocument/2006/relationships/slideLayout" Target="../slideLayouts/slideLayout19.xml"/><Relationship Id="rId4" Type="http://schemas.openxmlformats.org/officeDocument/2006/relationships/image" Target="../media/image1.em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35.xml"/><Relationship Id="rId4" Type="http://schemas.openxmlformats.org/officeDocument/2006/relationships/image" Target="../media/image17.sv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5.xml"/><Relationship Id="rId1" Type="http://schemas.openxmlformats.org/officeDocument/2006/relationships/slideLayout" Target="../slideLayouts/slideLayout35.xml"/><Relationship Id="rId4" Type="http://schemas.openxmlformats.org/officeDocument/2006/relationships/image" Target="../media/image19.sv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5.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1.xml"/><Relationship Id="rId1" Type="http://schemas.openxmlformats.org/officeDocument/2006/relationships/slideLayout" Target="../slideLayouts/slideLayout35.xml"/><Relationship Id="rId4" Type="http://schemas.openxmlformats.org/officeDocument/2006/relationships/image" Target="../media/image21.sv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6.png"/><Relationship Id="rId1" Type="http://schemas.openxmlformats.org/officeDocument/2006/relationships/slideLayout" Target="../slideLayouts/slideLayout12.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4.xml"/><Relationship Id="rId1" Type="http://schemas.openxmlformats.org/officeDocument/2006/relationships/slideLayout" Target="../slideLayouts/slideLayout3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7.xml"/><Relationship Id="rId1" Type="http://schemas.openxmlformats.org/officeDocument/2006/relationships/slideLayout" Target="../slideLayouts/slideLayout39.xml"/><Relationship Id="rId4" Type="http://schemas.openxmlformats.org/officeDocument/2006/relationships/image" Target="../media/image23.sv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hyperlink" Target="https://www.amazon.com/s/ref=dp_byline_sr_book_3?ie=UTF8&amp;text=Jennifer+Widom&amp;search-alias=books&amp;field-author=Jennifer+Widom&amp;sort=relevancerank" TargetMode="External"/><Relationship Id="rId5" Type="http://schemas.openxmlformats.org/officeDocument/2006/relationships/hyperlink" Target="https://www.amazon.com/s/ref=dp_byline_sr_book_2?ie=UTF8&amp;text=Jeffrey+D.+Ullman&amp;search-alias=books&amp;field-author=Jeffrey+D.+Ullman&amp;sort=relevancerank" TargetMode="External"/><Relationship Id="rId4" Type="http://schemas.openxmlformats.org/officeDocument/2006/relationships/hyperlink" Target="https://www.amazon.com/s/ref=dp_byline_sr_book_1?ie=UTF8&amp;text=Hector+Garcia-Molina&amp;search-alias=books&amp;field-author=Hector+Garcia-Molina&amp;sort=relevancerank"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1.xml"/><Relationship Id="rId1" Type="http://schemas.openxmlformats.org/officeDocument/2006/relationships/slideLayout" Target="../slideLayouts/slideLayout3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4.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66.xml"/><Relationship Id="rId1" Type="http://schemas.openxmlformats.org/officeDocument/2006/relationships/slideLayout" Target="../slideLayouts/slideLayout35.xml"/><Relationship Id="rId4" Type="http://schemas.openxmlformats.org/officeDocument/2006/relationships/image" Target="../media/image25.emf"/></Relationships>
</file>

<file path=ppt/slides/_rels/slide7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67.xml"/><Relationship Id="rId1" Type="http://schemas.openxmlformats.org/officeDocument/2006/relationships/slideLayout" Target="../slideLayouts/slideLayout3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68.xml"/><Relationship Id="rId1" Type="http://schemas.openxmlformats.org/officeDocument/2006/relationships/slideLayout" Target="../slideLayouts/slideLayout35.xml"/><Relationship Id="rId4" Type="http://schemas.openxmlformats.org/officeDocument/2006/relationships/image" Target="../media/image27.emf"/></Relationships>
</file>

<file path=ppt/slides/_rels/slide79.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2.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4.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0.xml"/><Relationship Id="rId4" Type="http://schemas.openxmlformats.org/officeDocument/2006/relationships/image" Target="../media/image44.png"/></Relationships>
</file>

<file path=ppt/slides/_rels/slide99.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png"/><Relationship Id="rId1" Type="http://schemas.openxmlformats.org/officeDocument/2006/relationships/slideLayout" Target="../slideLayouts/slideLayout10.xml"/><Relationship Id="rId4" Type="http://schemas.openxmlformats.org/officeDocument/2006/relationships/image" Target="../media/image4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2024</a:t>
            </a:r>
            <a:br>
              <a:rPr lang="en-US" altLang="en-US" sz="2800" i="1" dirty="0"/>
            </a:br>
            <a:r>
              <a:rPr lang="en-US" altLang="en-US" sz="2800" i="1" dirty="0"/>
              <a:t>Lecture 9</a:t>
            </a:r>
            <a:br>
              <a:rPr lang="en-US" altLang="en-US" sz="2800" i="1" dirty="0"/>
            </a:br>
            <a:r>
              <a:rPr lang="en-US" altLang="en-US" sz="2800" i="1" dirty="0"/>
              <a:t>Module II (3), NoSQL (3)</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2">
            <a:extLst>
              <a:ext uri="{FF2B5EF4-FFF2-40B4-BE49-F238E27FC236}">
                <a16:creationId xmlns:a16="http://schemas.microsoft.com/office/drawing/2014/main" id="{7CAECB4A-B3AE-47EA-8608-B6EE8F6B22D1}"/>
              </a:ext>
            </a:extLst>
          </p:cNvPr>
          <p:cNvSpPr>
            <a:spLocks noGrp="1" noChangeArrowheads="1"/>
          </p:cNvSpPr>
          <p:nvPr>
            <p:ph type="ctrTitle"/>
          </p:nvPr>
        </p:nvSpPr>
        <p:spPr/>
        <p:txBody>
          <a:bodyPr/>
          <a:lstStyle/>
          <a:p>
            <a:pPr>
              <a:defRPr/>
            </a:pPr>
            <a:r>
              <a:rPr lang="en-US" altLang="en-US" dirty="0">
                <a:effectLst>
                  <a:outerShdw blurRad="38100" dist="38100" dir="2700000" algn="tl">
                    <a:srgbClr val="C0C0C0"/>
                  </a:outerShdw>
                </a:effectLst>
                <a:ea typeface="MS PGothic" panose="020B0600070205080204" pitchFamily="34" charset="-128"/>
              </a:rPr>
              <a:t>Chapter 15: Query Processing</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1D58FBE9-F83E-6849-8671-F38777A2B103}"/>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Backup</a:t>
            </a:r>
          </a:p>
        </p:txBody>
      </p:sp>
      <p:sp>
        <p:nvSpPr>
          <p:cNvPr id="2" name="TextBox 9">
            <a:extLst>
              <a:ext uri="{FF2B5EF4-FFF2-40B4-BE49-F238E27FC236}">
                <a16:creationId xmlns:a16="http://schemas.microsoft.com/office/drawing/2014/main" id="{97BD7C7F-7DB9-6E63-C520-ED131E6AC33B}"/>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100</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 Lecture 10: Module II (3), NoSQL (3)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
        <p:nvSpPr>
          <p:cNvPr id="3" name="Rounded Rectangle 2">
            <a:extLst>
              <a:ext uri="{FF2B5EF4-FFF2-40B4-BE49-F238E27FC236}">
                <a16:creationId xmlns:a16="http://schemas.microsoft.com/office/drawing/2014/main" id="{5831ABCF-EC45-9AA0-95C3-38056B39596C}"/>
              </a:ext>
            </a:extLst>
          </p:cNvPr>
          <p:cNvSpPr/>
          <p:nvPr/>
        </p:nvSpPr>
        <p:spPr>
          <a:xfrm>
            <a:off x="381000" y="285750"/>
            <a:ext cx="8458200" cy="4267200"/>
          </a:xfrm>
          <a:prstGeom prst="roundRect">
            <a:avLst/>
          </a:prstGeom>
          <a:solidFill>
            <a:srgbClr val="92D050">
              <a:alpha val="25000"/>
            </a:srgbClr>
          </a:solidFill>
          <a:ln w="254000">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59402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FF8734-2CB1-490A-4615-3248EE32BD8C}"/>
              </a:ext>
            </a:extLst>
          </p:cNvPr>
          <p:cNvSpPr>
            <a:spLocks noGrp="1"/>
          </p:cNvSpPr>
          <p:nvPr>
            <p:ph type="title"/>
          </p:nvPr>
        </p:nvSpPr>
        <p:spPr/>
        <p:txBody>
          <a:bodyPr/>
          <a:lstStyle/>
          <a:p>
            <a:r>
              <a:rPr lang="en-US" dirty="0"/>
              <a:t>Cloud Concepts – One Perspective</a:t>
            </a:r>
          </a:p>
        </p:txBody>
      </p:sp>
      <p:pic>
        <p:nvPicPr>
          <p:cNvPr id="4" name="Picture 3">
            <a:extLst>
              <a:ext uri="{FF2B5EF4-FFF2-40B4-BE49-F238E27FC236}">
                <a16:creationId xmlns:a16="http://schemas.microsoft.com/office/drawing/2014/main" id="{623AD378-16F7-D395-7035-138B244F9337}"/>
              </a:ext>
            </a:extLst>
          </p:cNvPr>
          <p:cNvPicPr>
            <a:picLocks noChangeAspect="1"/>
          </p:cNvPicPr>
          <p:nvPr/>
        </p:nvPicPr>
        <p:blipFill>
          <a:blip r:embed="rId2"/>
          <a:stretch>
            <a:fillRect/>
          </a:stretch>
        </p:blipFill>
        <p:spPr>
          <a:xfrm>
            <a:off x="258387" y="523875"/>
            <a:ext cx="6966052" cy="4095750"/>
          </a:xfrm>
          <a:prstGeom prst="rect">
            <a:avLst/>
          </a:prstGeom>
        </p:spPr>
      </p:pic>
      <p:sp>
        <p:nvSpPr>
          <p:cNvPr id="5" name="TextBox 4">
            <a:extLst>
              <a:ext uri="{FF2B5EF4-FFF2-40B4-BE49-F238E27FC236}">
                <a16:creationId xmlns:a16="http://schemas.microsoft.com/office/drawing/2014/main" id="{80D6BE0E-A285-4EDD-440C-F4868B1D79D7}"/>
              </a:ext>
            </a:extLst>
          </p:cNvPr>
          <p:cNvSpPr txBox="1"/>
          <p:nvPr/>
        </p:nvSpPr>
        <p:spPr>
          <a:xfrm>
            <a:off x="258387" y="853095"/>
            <a:ext cx="7499451" cy="276999"/>
          </a:xfrm>
          <a:prstGeom prst="rect">
            <a:avLst/>
          </a:prstGeom>
          <a:noFill/>
        </p:spPr>
        <p:txBody>
          <a:bodyPr wrap="square">
            <a:spAutoFit/>
          </a:bodyPr>
          <a:lstStyle/>
          <a:p>
            <a:r>
              <a:rPr lang="en-US" sz="1200" dirty="0"/>
              <a:t>http://</a:t>
            </a:r>
            <a:r>
              <a:rPr lang="en-US" sz="1200" dirty="0" err="1"/>
              <a:t>www.theenterprisearchitect.eu</a:t>
            </a:r>
            <a:r>
              <a:rPr lang="en-US" sz="1200" dirty="0"/>
              <a:t>/blog/2013/10/12/the-cloud-landscape-described-categorized-and-compared/</a:t>
            </a:r>
          </a:p>
        </p:txBody>
      </p:sp>
    </p:spTree>
    <p:extLst>
      <p:ext uri="{BB962C8B-B14F-4D97-AF65-F5344CB8AC3E}">
        <p14:creationId xmlns:p14="http://schemas.microsoft.com/office/powerpoint/2010/main" val="40692681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32ADC1-6117-4E91-D190-8BA87CF8AC6B}"/>
              </a:ext>
            </a:extLst>
          </p:cNvPr>
          <p:cNvPicPr>
            <a:picLocks noChangeAspect="1"/>
          </p:cNvPicPr>
          <p:nvPr/>
        </p:nvPicPr>
        <p:blipFill>
          <a:blip r:embed="rId2"/>
          <a:stretch>
            <a:fillRect/>
          </a:stretch>
        </p:blipFill>
        <p:spPr>
          <a:xfrm>
            <a:off x="685800" y="1885950"/>
            <a:ext cx="7315200" cy="2222959"/>
          </a:xfrm>
          <a:prstGeom prst="rect">
            <a:avLst/>
          </a:prstGeom>
        </p:spPr>
      </p:pic>
      <p:sp>
        <p:nvSpPr>
          <p:cNvPr id="2" name="Content Placeholder 1">
            <a:extLst>
              <a:ext uri="{FF2B5EF4-FFF2-40B4-BE49-F238E27FC236}">
                <a16:creationId xmlns:a16="http://schemas.microsoft.com/office/drawing/2014/main" id="{521A9BEB-25CB-E8B1-DDE9-7C25C3046DE5}"/>
              </a:ext>
            </a:extLst>
          </p:cNvPr>
          <p:cNvSpPr>
            <a:spLocks noGrp="1"/>
          </p:cNvSpPr>
          <p:nvPr>
            <p:ph idx="1"/>
          </p:nvPr>
        </p:nvSpPr>
        <p:spPr>
          <a:xfrm>
            <a:off x="152400" y="590550"/>
            <a:ext cx="8839200" cy="1371600"/>
          </a:xfrm>
        </p:spPr>
        <p:txBody>
          <a:bodyPr/>
          <a:lstStyle/>
          <a:p>
            <a:pPr marL="0" indent="0">
              <a:buNone/>
            </a:pPr>
            <a:r>
              <a:rPr lang="en-US" sz="1400" dirty="0"/>
              <a:t>“A cloud database is a database that typically runs on a cloud computing platform and access to the database is provided as-a-service. There are two common deployment models: users can run databases on the cloud independently, using a virtual machine image, or they can purchase access to a database service, maintained by a cloud database provider. Of the databases available on the cloud, some are SQL-based and some use a NoSQL data model.</a:t>
            </a:r>
          </a:p>
          <a:p>
            <a:pPr marL="0" indent="0">
              <a:buNone/>
            </a:pPr>
            <a:r>
              <a:rPr lang="en-US" sz="1400" dirty="0"/>
              <a:t>Database services take care of scalability and high availability of the database. Database services make the underlying software-stack transparent to the user.” (Wikipedia)</a:t>
            </a:r>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800" dirty="0"/>
          </a:p>
        </p:txBody>
      </p:sp>
      <p:sp>
        <p:nvSpPr>
          <p:cNvPr id="3" name="Title 2">
            <a:extLst>
              <a:ext uri="{FF2B5EF4-FFF2-40B4-BE49-F238E27FC236}">
                <a16:creationId xmlns:a16="http://schemas.microsoft.com/office/drawing/2014/main" id="{99A99FB0-D7EF-701E-F203-D4876C943E6E}"/>
              </a:ext>
            </a:extLst>
          </p:cNvPr>
          <p:cNvSpPr>
            <a:spLocks noGrp="1"/>
          </p:cNvSpPr>
          <p:nvPr>
            <p:ph type="title"/>
          </p:nvPr>
        </p:nvSpPr>
        <p:spPr/>
        <p:txBody>
          <a:bodyPr/>
          <a:lstStyle/>
          <a:p>
            <a:r>
              <a:rPr lang="en-US" dirty="0"/>
              <a:t>Database-as-a-Service</a:t>
            </a:r>
          </a:p>
        </p:txBody>
      </p:sp>
    </p:spTree>
    <p:extLst>
      <p:ext uri="{BB962C8B-B14F-4D97-AF65-F5344CB8AC3E}">
        <p14:creationId xmlns:p14="http://schemas.microsoft.com/office/powerpoint/2010/main" val="32265550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0739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91D4BC-7A17-7D52-BBDE-AC8747E5BF72}"/>
              </a:ext>
            </a:extLst>
          </p:cNvPr>
          <p:cNvSpPr>
            <a:spLocks noGrp="1"/>
          </p:cNvSpPr>
          <p:nvPr>
            <p:ph type="title"/>
          </p:nvPr>
        </p:nvSpPr>
        <p:spPr/>
        <p:txBody>
          <a:bodyPr/>
          <a:lstStyle/>
          <a:p>
            <a:r>
              <a:rPr lang="en-US" dirty="0"/>
              <a:t>Cloud Computing Layers</a:t>
            </a:r>
          </a:p>
        </p:txBody>
      </p:sp>
      <p:pic>
        <p:nvPicPr>
          <p:cNvPr id="1026" name="Picture 2">
            <a:extLst>
              <a:ext uri="{FF2B5EF4-FFF2-40B4-BE49-F238E27FC236}">
                <a16:creationId xmlns:a16="http://schemas.microsoft.com/office/drawing/2014/main" id="{BF6A708D-887E-75A2-9568-AA490CD6ED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548785"/>
            <a:ext cx="7188200" cy="4045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509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B83E7B48-50DD-40B1-82EB-DB0F7EE991D7}"/>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ea typeface="MS PGothic" panose="020B0600070205080204" pitchFamily="34" charset="-128"/>
              </a:rPr>
              <a:t>Chapter 15:  Query Processing</a:t>
            </a:r>
          </a:p>
        </p:txBody>
      </p:sp>
      <p:sp>
        <p:nvSpPr>
          <p:cNvPr id="7171" name="Rectangle 3">
            <a:extLst>
              <a:ext uri="{FF2B5EF4-FFF2-40B4-BE49-F238E27FC236}">
                <a16:creationId xmlns:a16="http://schemas.microsoft.com/office/drawing/2014/main" id="{B04C8AB1-093B-4BD3-B57D-1117443AEF6C}"/>
              </a:ext>
            </a:extLst>
          </p:cNvPr>
          <p:cNvSpPr>
            <a:spLocks noGrp="1" noChangeArrowheads="1"/>
          </p:cNvSpPr>
          <p:nvPr>
            <p:ph idx="1"/>
          </p:nvPr>
        </p:nvSpPr>
        <p:spPr>
          <a:xfrm>
            <a:off x="1772531" y="881017"/>
            <a:ext cx="5632032" cy="2322393"/>
          </a:xfrm>
        </p:spPr>
        <p:txBody>
          <a:bodyPr/>
          <a:lstStyle/>
          <a:p>
            <a:r>
              <a:rPr lang="en-US" altLang="en-US" dirty="0">
                <a:ea typeface="MS PGothic" panose="020B0600070205080204" pitchFamily="34" charset="-128"/>
              </a:rPr>
              <a:t>Overview </a:t>
            </a:r>
          </a:p>
          <a:p>
            <a:r>
              <a:rPr lang="en-US" altLang="en-US" dirty="0">
                <a:ea typeface="MS PGothic" panose="020B0600070205080204" pitchFamily="34" charset="-128"/>
              </a:rPr>
              <a:t>Measures of Query Cost</a:t>
            </a:r>
          </a:p>
          <a:p>
            <a:r>
              <a:rPr lang="en-US" altLang="en-US" dirty="0">
                <a:ea typeface="MS PGothic" panose="020B0600070205080204" pitchFamily="34" charset="-128"/>
              </a:rPr>
              <a:t>Selection Operation  </a:t>
            </a:r>
          </a:p>
          <a:p>
            <a:r>
              <a:rPr lang="en-US" altLang="en-US" dirty="0">
                <a:ea typeface="MS PGothic" panose="020B0600070205080204" pitchFamily="34" charset="-128"/>
              </a:rPr>
              <a:t>Sorting </a:t>
            </a:r>
          </a:p>
          <a:p>
            <a:r>
              <a:rPr lang="en-US" altLang="en-US" dirty="0">
                <a:ea typeface="MS PGothic" panose="020B0600070205080204" pitchFamily="34" charset="-128"/>
              </a:rPr>
              <a:t>Join Operation </a:t>
            </a:r>
          </a:p>
          <a:p>
            <a:r>
              <a:rPr lang="en-US" altLang="en-US" dirty="0">
                <a:ea typeface="MS PGothic" panose="020B0600070205080204" pitchFamily="34" charset="-128"/>
              </a:rPr>
              <a:t>Other Operations</a:t>
            </a:r>
          </a:p>
          <a:p>
            <a:r>
              <a:rPr lang="en-US" altLang="en-US" dirty="0">
                <a:ea typeface="MS PGothic" panose="020B0600070205080204" pitchFamily="34" charset="-128"/>
              </a:rPr>
              <a:t>Evaluation of Expressions</a:t>
            </a:r>
          </a:p>
        </p:txBody>
      </p:sp>
    </p:spTree>
  </p:cSld>
  <p:clrMapOvr>
    <a:masterClrMapping/>
  </p:clrMapOvr>
  <p:transition advTm="5014"/>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a:extLst>
              <a:ext uri="{FF2B5EF4-FFF2-40B4-BE49-F238E27FC236}">
                <a16:creationId xmlns:a16="http://schemas.microsoft.com/office/drawing/2014/main" id="{C4F7EECF-E672-4EC7-A229-C16B8BBFB5E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Basic Steps in Query Processing</a:t>
            </a:r>
          </a:p>
        </p:txBody>
      </p:sp>
      <p:sp>
        <p:nvSpPr>
          <p:cNvPr id="9219" name="Rectangle 3">
            <a:extLst>
              <a:ext uri="{FF2B5EF4-FFF2-40B4-BE49-F238E27FC236}">
                <a16:creationId xmlns:a16="http://schemas.microsoft.com/office/drawing/2014/main" id="{2D2522C3-D90D-4FC0-8084-00D0088674AB}"/>
              </a:ext>
            </a:extLst>
          </p:cNvPr>
          <p:cNvSpPr>
            <a:spLocks noGrp="1" noChangeArrowheads="1"/>
          </p:cNvSpPr>
          <p:nvPr>
            <p:ph idx="1"/>
          </p:nvPr>
        </p:nvSpPr>
        <p:spPr>
          <a:xfrm>
            <a:off x="1768876" y="820342"/>
            <a:ext cx="5194403" cy="921230"/>
          </a:xfrm>
        </p:spPr>
        <p:txBody>
          <a:bodyPr/>
          <a:lstStyle/>
          <a:p>
            <a:pPr>
              <a:buFont typeface="Monotype Sorts" pitchFamily="-65" charset="2"/>
              <a:buNone/>
            </a:pPr>
            <a:r>
              <a:rPr lang="en-US" altLang="en-US" dirty="0">
                <a:ea typeface="MS PGothic" panose="020B0600070205080204" pitchFamily="34" charset="-128"/>
              </a:rPr>
              <a:t>1.	Parsing and translation</a:t>
            </a:r>
          </a:p>
          <a:p>
            <a:pPr>
              <a:buFont typeface="Monotype Sorts" pitchFamily="-65" charset="2"/>
              <a:buNone/>
            </a:pPr>
            <a:r>
              <a:rPr lang="en-US" altLang="en-US" dirty="0">
                <a:ea typeface="MS PGothic" panose="020B0600070205080204" pitchFamily="34" charset="-128"/>
              </a:rPr>
              <a:t>2.	Optimization</a:t>
            </a:r>
          </a:p>
          <a:p>
            <a:pPr>
              <a:buFont typeface="Monotype Sorts" pitchFamily="-65" charset="2"/>
              <a:buNone/>
            </a:pPr>
            <a:r>
              <a:rPr lang="en-US" altLang="en-US" dirty="0">
                <a:ea typeface="MS PGothic" panose="020B0600070205080204" pitchFamily="34" charset="-128"/>
              </a:rPr>
              <a:t>3.	Evaluation</a:t>
            </a:r>
          </a:p>
        </p:txBody>
      </p:sp>
      <p:pic>
        <p:nvPicPr>
          <p:cNvPr id="9220" name="Picture 11">
            <a:extLst>
              <a:ext uri="{FF2B5EF4-FFF2-40B4-BE49-F238E27FC236}">
                <a16:creationId xmlns:a16="http://schemas.microsoft.com/office/drawing/2014/main" id="{CDACD50C-619F-4E1E-97A1-AEC99C2D45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6042" y="1724453"/>
            <a:ext cx="4391840" cy="2637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152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a:extLst>
              <a:ext uri="{FF2B5EF4-FFF2-40B4-BE49-F238E27FC236}">
                <a16:creationId xmlns:a16="http://schemas.microsoft.com/office/drawing/2014/main" id="{4E89BB60-2D0A-430C-B904-1D17058D3C89}"/>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ea typeface="MS PGothic" panose="020B0600070205080204" pitchFamily="34" charset="-128"/>
              </a:rPr>
              <a:t>Basic Steps in Query Processing (Cont.)</a:t>
            </a:r>
          </a:p>
        </p:txBody>
      </p:sp>
      <p:sp>
        <p:nvSpPr>
          <p:cNvPr id="11267" name="Rectangle 3">
            <a:extLst>
              <a:ext uri="{FF2B5EF4-FFF2-40B4-BE49-F238E27FC236}">
                <a16:creationId xmlns:a16="http://schemas.microsoft.com/office/drawing/2014/main" id="{6428F809-F71E-403F-A785-3D6B01E4DD03}"/>
              </a:ext>
            </a:extLst>
          </p:cNvPr>
          <p:cNvSpPr>
            <a:spLocks noGrp="1" noChangeArrowheads="1"/>
          </p:cNvSpPr>
          <p:nvPr>
            <p:ph idx="1"/>
          </p:nvPr>
        </p:nvSpPr>
        <p:spPr>
          <a:xfrm>
            <a:off x="1775535" y="862970"/>
            <a:ext cx="5602834" cy="2575056"/>
          </a:xfrm>
        </p:spPr>
        <p:txBody>
          <a:bodyPr/>
          <a:lstStyle/>
          <a:p>
            <a:r>
              <a:rPr lang="en-US" altLang="en-US" dirty="0">
                <a:ea typeface="MS PGothic" panose="020B0600070205080204" pitchFamily="34" charset="-128"/>
              </a:rPr>
              <a:t>Parsing and translation</a:t>
            </a:r>
          </a:p>
          <a:p>
            <a:pPr lvl="1"/>
            <a:r>
              <a:rPr lang="en-US" altLang="en-US" dirty="0">
                <a:ea typeface="MS PGothic" panose="020B0600070205080204" pitchFamily="34" charset="-128"/>
              </a:rPr>
              <a:t>translate the query into its internal form.  This is then translated into relational algebra.</a:t>
            </a:r>
          </a:p>
          <a:p>
            <a:pPr lvl="1"/>
            <a:r>
              <a:rPr lang="en-US" altLang="en-US" dirty="0">
                <a:ea typeface="MS PGothic" panose="020B0600070205080204" pitchFamily="34" charset="-128"/>
              </a:rPr>
              <a:t>Parser checks syntax, verifies relations</a:t>
            </a:r>
          </a:p>
          <a:p>
            <a:r>
              <a:rPr lang="en-US" altLang="en-US" dirty="0">
                <a:ea typeface="MS PGothic" panose="020B0600070205080204" pitchFamily="34" charset="-128"/>
              </a:rPr>
              <a:t>Evaluation</a:t>
            </a:r>
          </a:p>
          <a:p>
            <a:pPr lvl="1"/>
            <a:r>
              <a:rPr lang="en-US" altLang="en-US" dirty="0">
                <a:ea typeface="MS PGothic" panose="020B0600070205080204" pitchFamily="34" charset="-128"/>
              </a:rPr>
              <a:t>The query-execution engine takes a query-evaluation plan, executes that plan, and returns the answers to the query.</a:t>
            </a:r>
          </a:p>
          <a:p>
            <a:pPr lvl="1"/>
            <a:endParaRPr lang="en-US" altLang="en-US" dirty="0">
              <a:ea typeface="MS PGothic" panose="020B0600070205080204" pitchFamily="34" charset="-128"/>
            </a:endParaRPr>
          </a:p>
        </p:txBody>
      </p:sp>
    </p:spTree>
  </p:cSld>
  <p:clrMapOvr>
    <a:masterClrMapping/>
  </p:clrMapOvr>
  <p:transition advTm="992"/>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a:extLst>
              <a:ext uri="{FF2B5EF4-FFF2-40B4-BE49-F238E27FC236}">
                <a16:creationId xmlns:a16="http://schemas.microsoft.com/office/drawing/2014/main" id="{701EDBC9-0803-4051-8741-608A2893CB91}"/>
              </a:ext>
            </a:extLst>
          </p:cNvPr>
          <p:cNvSpPr>
            <a:spLocks noGrp="1" noChangeArrowheads="1"/>
          </p:cNvSpPr>
          <p:nvPr>
            <p:ph type="title"/>
          </p:nvPr>
        </p:nvSpPr>
        <p:spPr>
          <a:xfrm>
            <a:off x="1719263" y="290648"/>
            <a:ext cx="6057900" cy="457200"/>
          </a:xfrm>
        </p:spPr>
        <p:txBody>
          <a:bodyPr/>
          <a:lstStyle/>
          <a:p>
            <a:pPr>
              <a:defRPr/>
            </a:pPr>
            <a:r>
              <a:rPr lang="en-US" altLang="en-US" dirty="0">
                <a:effectLst>
                  <a:outerShdw blurRad="38100" dist="38100" dir="2700000" algn="tl">
                    <a:srgbClr val="C0C0C0"/>
                  </a:outerShdw>
                </a:effectLst>
                <a:ea typeface="MS PGothic" panose="020B0600070205080204" pitchFamily="34" charset="-128"/>
              </a:rPr>
              <a:t>Basic Steps in Query Processing: Optimization</a:t>
            </a:r>
          </a:p>
        </p:txBody>
      </p:sp>
      <p:sp>
        <p:nvSpPr>
          <p:cNvPr id="13315" name="Rectangle 3">
            <a:extLst>
              <a:ext uri="{FF2B5EF4-FFF2-40B4-BE49-F238E27FC236}">
                <a16:creationId xmlns:a16="http://schemas.microsoft.com/office/drawing/2014/main" id="{0555D7EF-9E4A-4BE9-B712-A77059F3A004}"/>
              </a:ext>
            </a:extLst>
          </p:cNvPr>
          <p:cNvSpPr>
            <a:spLocks noGrp="1" noChangeArrowheads="1"/>
          </p:cNvSpPr>
          <p:nvPr>
            <p:ph idx="1"/>
          </p:nvPr>
        </p:nvSpPr>
        <p:spPr>
          <a:xfrm>
            <a:off x="1772531" y="885548"/>
            <a:ext cx="5722442" cy="3102921"/>
          </a:xfrm>
        </p:spPr>
        <p:txBody>
          <a:bodyPr/>
          <a:lstStyle/>
          <a:p>
            <a:r>
              <a:rPr lang="en-US" altLang="en-US" dirty="0">
                <a:ea typeface="MS PGothic" panose="020B0600070205080204" pitchFamily="34" charset="-128"/>
              </a:rPr>
              <a:t>A relational algebra expression may have many equivalent expressions</a:t>
            </a:r>
          </a:p>
          <a:p>
            <a:pPr lvl="1"/>
            <a:r>
              <a:rPr lang="en-US" altLang="en-US" dirty="0">
                <a:ea typeface="MS PGothic" panose="020B0600070205080204" pitchFamily="34" charset="-128"/>
              </a:rPr>
              <a:t>E.g., </a:t>
            </a:r>
            <a:r>
              <a:rPr lang="en-US" altLang="en-US" sz="1425" dirty="0">
                <a:ea typeface="MS PGothic" panose="020B0600070205080204" pitchFamily="34" charset="-128"/>
                <a:sym typeface="Symbol" panose="05050102010706020507" pitchFamily="18" charset="2"/>
              </a:rPr>
              <a:t></a:t>
            </a:r>
            <a:r>
              <a:rPr lang="en-US" altLang="en-US" sz="1425" i="1" baseline="-25000" dirty="0">
                <a:ea typeface="MS PGothic" panose="020B0600070205080204" pitchFamily="34" charset="-128"/>
                <a:sym typeface="Symbol" panose="05050102010706020507" pitchFamily="18" charset="2"/>
              </a:rPr>
              <a:t>salary</a:t>
            </a:r>
            <a:r>
              <a:rPr lang="en-US" altLang="en-US" sz="1425" baseline="-25000" dirty="0">
                <a:ea typeface="MS PGothic" panose="020B0600070205080204" pitchFamily="34" charset="-128"/>
                <a:sym typeface="Symbol" panose="05050102010706020507" pitchFamily="18" charset="2"/>
              </a:rPr>
              <a:t>75000</a:t>
            </a:r>
            <a:r>
              <a:rPr lang="en-US" altLang="en-US" sz="1425" dirty="0">
                <a:ea typeface="MS PGothic" panose="020B0600070205080204" pitchFamily="34" charset="-128"/>
                <a:sym typeface="Symbol" panose="05050102010706020507" pitchFamily="18" charset="2"/>
              </a:rPr>
              <a:t>(</a:t>
            </a:r>
            <a:r>
              <a:rPr lang="en-US" altLang="en-US" sz="1425" i="1" baseline="-25000" dirty="0">
                <a:ea typeface="MS PGothic" panose="020B0600070205080204" pitchFamily="34" charset="-128"/>
                <a:sym typeface="Symbol" panose="05050102010706020507" pitchFamily="18" charset="2"/>
              </a:rPr>
              <a:t>salary</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instructor)) </a:t>
            </a:r>
            <a:r>
              <a:rPr lang="en-US" altLang="en-US" dirty="0">
                <a:ea typeface="MS PGothic" panose="020B0600070205080204" pitchFamily="34" charset="-128"/>
                <a:sym typeface="Symbol" panose="05050102010706020507" pitchFamily="18" charset="2"/>
              </a:rPr>
              <a:t>is equivalent to </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a:t>
            </a:r>
            <a:r>
              <a:rPr lang="en-US" altLang="en-US" sz="1425" dirty="0">
                <a:ea typeface="MS PGothic" panose="020B0600070205080204" pitchFamily="34" charset="-128"/>
                <a:sym typeface="Symbol" panose="05050102010706020507" pitchFamily="18" charset="2"/>
              </a:rPr>
              <a:t></a:t>
            </a:r>
            <a:r>
              <a:rPr lang="en-US" altLang="en-US" sz="1425" i="1" baseline="-25000" dirty="0">
                <a:ea typeface="MS PGothic" panose="020B0600070205080204" pitchFamily="34" charset="-128"/>
                <a:sym typeface="Symbol" panose="05050102010706020507" pitchFamily="18" charset="2"/>
              </a:rPr>
              <a:t>salary</a:t>
            </a:r>
            <a:r>
              <a:rPr lang="en-US" altLang="en-US" sz="1425" dirty="0">
                <a:ea typeface="MS PGothic" panose="020B0600070205080204" pitchFamily="34" charset="-128"/>
                <a:sym typeface="Symbol" panose="05050102010706020507" pitchFamily="18" charset="2"/>
              </a:rPr>
              <a:t>(</a:t>
            </a:r>
            <a:r>
              <a:rPr lang="en-US" altLang="en-US" sz="1425" i="1" baseline="-25000" dirty="0">
                <a:ea typeface="MS PGothic" panose="020B0600070205080204" pitchFamily="34" charset="-128"/>
                <a:sym typeface="Symbol" panose="05050102010706020507" pitchFamily="18" charset="2"/>
              </a:rPr>
              <a:t>salary</a:t>
            </a:r>
            <a:r>
              <a:rPr lang="en-US" altLang="en-US" sz="1425" baseline="-25000" dirty="0">
                <a:ea typeface="MS PGothic" panose="020B0600070205080204" pitchFamily="34" charset="-128"/>
                <a:sym typeface="Symbol" panose="05050102010706020507" pitchFamily="18" charset="2"/>
              </a:rPr>
              <a:t>75000</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instructor))</a:t>
            </a:r>
          </a:p>
          <a:p>
            <a:r>
              <a:rPr lang="en-US" altLang="en-US" dirty="0">
                <a:ea typeface="MS PGothic" panose="020B0600070205080204" pitchFamily="34" charset="-128"/>
                <a:sym typeface="Symbol" panose="05050102010706020507" pitchFamily="18" charset="2"/>
              </a:rPr>
              <a:t>Each relational algebra operation can be evaluated using one of several different algorithms</a:t>
            </a:r>
          </a:p>
          <a:p>
            <a:pPr lvl="1"/>
            <a:r>
              <a:rPr lang="en-US" altLang="en-US" dirty="0">
                <a:ea typeface="MS PGothic" panose="020B0600070205080204" pitchFamily="34" charset="-128"/>
                <a:sym typeface="Symbol" panose="05050102010706020507" pitchFamily="18" charset="2"/>
              </a:rPr>
              <a:t>Correspondingly, a relational-algebra expression can be evaluated in many ways. </a:t>
            </a:r>
          </a:p>
          <a:p>
            <a:r>
              <a:rPr lang="en-US" altLang="en-US" dirty="0">
                <a:ea typeface="MS PGothic" panose="020B0600070205080204" pitchFamily="34" charset="-128"/>
                <a:sym typeface="Symbol" panose="05050102010706020507" pitchFamily="18" charset="2"/>
              </a:rPr>
              <a:t>Annotated expression specifying detailed evaluation strategy is called an </a:t>
            </a:r>
            <a:r>
              <a:rPr lang="en-US" altLang="en-US" b="1" dirty="0">
                <a:solidFill>
                  <a:srgbClr val="002060"/>
                </a:solidFill>
                <a:ea typeface="MS PGothic" panose="020B0600070205080204" pitchFamily="34" charset="-128"/>
                <a:sym typeface="Symbol" panose="05050102010706020507" pitchFamily="18" charset="2"/>
              </a:rPr>
              <a:t>evaluation-plan</a:t>
            </a:r>
            <a:r>
              <a:rPr lang="en-US" altLang="en-US" dirty="0">
                <a:ea typeface="MS PGothic" panose="020B0600070205080204" pitchFamily="34" charset="-128"/>
                <a:sym typeface="Symbol" panose="05050102010706020507" pitchFamily="18" charset="2"/>
              </a:rPr>
              <a:t>.  E.g.,:</a:t>
            </a:r>
          </a:p>
          <a:p>
            <a:pPr lvl="1"/>
            <a:r>
              <a:rPr lang="en-US" altLang="en-US" dirty="0">
                <a:ea typeface="MS PGothic" panose="020B0600070205080204" pitchFamily="34" charset="-128"/>
                <a:sym typeface="Symbol" panose="05050102010706020507" pitchFamily="18" charset="2"/>
              </a:rPr>
              <a:t>Use an index on </a:t>
            </a:r>
            <a:r>
              <a:rPr lang="en-US" altLang="en-US" i="1" dirty="0">
                <a:ea typeface="MS PGothic" panose="020B0600070205080204" pitchFamily="34" charset="-128"/>
                <a:sym typeface="Symbol" panose="05050102010706020507" pitchFamily="18" charset="2"/>
              </a:rPr>
              <a:t>salary</a:t>
            </a:r>
            <a:r>
              <a:rPr lang="en-US" altLang="en-US" dirty="0">
                <a:ea typeface="MS PGothic" panose="020B0600070205080204" pitchFamily="34" charset="-128"/>
                <a:sym typeface="Symbol" panose="05050102010706020507" pitchFamily="18" charset="2"/>
              </a:rPr>
              <a:t> to find instructors with salary &lt; 75000,</a:t>
            </a:r>
          </a:p>
          <a:p>
            <a:pPr lvl="1"/>
            <a:r>
              <a:rPr lang="en-US" altLang="en-US" dirty="0">
                <a:ea typeface="MS PGothic" panose="020B0600070205080204" pitchFamily="34" charset="-128"/>
                <a:sym typeface="Symbol" panose="05050102010706020507" pitchFamily="18" charset="2"/>
              </a:rPr>
              <a:t>Or perform complete relation scan and discard instructors with salary  75000</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1026">
            <a:extLst>
              <a:ext uri="{FF2B5EF4-FFF2-40B4-BE49-F238E27FC236}">
                <a16:creationId xmlns:a16="http://schemas.microsoft.com/office/drawing/2014/main" id="{E41234F1-7767-4810-97CE-92405F4C6B4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Basic Steps: Optimization (Cont.)</a:t>
            </a:r>
          </a:p>
        </p:txBody>
      </p:sp>
      <p:sp>
        <p:nvSpPr>
          <p:cNvPr id="15363" name="Rectangle 1027">
            <a:extLst>
              <a:ext uri="{FF2B5EF4-FFF2-40B4-BE49-F238E27FC236}">
                <a16:creationId xmlns:a16="http://schemas.microsoft.com/office/drawing/2014/main" id="{15285419-BB0E-4298-9661-E1BFD3567C57}"/>
              </a:ext>
            </a:extLst>
          </p:cNvPr>
          <p:cNvSpPr>
            <a:spLocks noGrp="1" noChangeArrowheads="1"/>
          </p:cNvSpPr>
          <p:nvPr>
            <p:ph idx="1"/>
          </p:nvPr>
        </p:nvSpPr>
        <p:spPr>
          <a:xfrm>
            <a:off x="1765873" y="826873"/>
            <a:ext cx="5650079" cy="3206714"/>
          </a:xfrm>
        </p:spPr>
        <p:txBody>
          <a:bodyPr/>
          <a:lstStyle/>
          <a:p>
            <a:r>
              <a:rPr lang="en-US" altLang="en-US" b="1" dirty="0">
                <a:solidFill>
                  <a:srgbClr val="002060"/>
                </a:solidFill>
                <a:ea typeface="MS PGothic" panose="020B0600070205080204" pitchFamily="34" charset="-128"/>
                <a:sym typeface="Symbol" panose="05050102010706020507" pitchFamily="18" charset="2"/>
              </a:rPr>
              <a:t>Query Optimization</a:t>
            </a:r>
            <a:r>
              <a:rPr lang="en-US" altLang="en-US" dirty="0">
                <a:ea typeface="MS PGothic" panose="020B0600070205080204" pitchFamily="34" charset="-128"/>
                <a:sym typeface="Symbol" panose="05050102010706020507" pitchFamily="18" charset="2"/>
              </a:rPr>
              <a:t>: Amongst all equivalent evaluation plans choose the one with lowest cost. </a:t>
            </a:r>
          </a:p>
          <a:p>
            <a:pPr lvl="1"/>
            <a:r>
              <a:rPr lang="en-US" altLang="en-US" dirty="0">
                <a:ea typeface="MS PGothic" panose="020B0600070205080204" pitchFamily="34" charset="-128"/>
                <a:sym typeface="Symbol" panose="05050102010706020507" pitchFamily="18" charset="2"/>
              </a:rPr>
              <a:t> Cost is estimated using statistical information from the</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database catalog</a:t>
            </a:r>
          </a:p>
          <a:p>
            <a:pPr lvl="2"/>
            <a:r>
              <a:rPr lang="en-US" altLang="en-US" dirty="0">
                <a:ea typeface="MS PGothic" panose="020B0600070205080204" pitchFamily="34" charset="-128"/>
                <a:sym typeface="Symbol" panose="05050102010706020507" pitchFamily="18" charset="2"/>
              </a:rPr>
              <a:t>e.g.. number of tuples in each relation, size of tuples, etc.</a:t>
            </a:r>
          </a:p>
          <a:p>
            <a:r>
              <a:rPr lang="en-US" altLang="en-US" dirty="0">
                <a:ea typeface="MS PGothic" panose="020B0600070205080204" pitchFamily="34" charset="-128"/>
                <a:sym typeface="Symbol" panose="05050102010706020507" pitchFamily="18" charset="2"/>
              </a:rPr>
              <a:t>In this chapter we study</a:t>
            </a:r>
          </a:p>
          <a:p>
            <a:pPr lvl="1"/>
            <a:r>
              <a:rPr lang="en-US" altLang="en-US" dirty="0">
                <a:ea typeface="MS PGothic" panose="020B0600070205080204" pitchFamily="34" charset="-128"/>
                <a:sym typeface="Symbol" panose="05050102010706020507" pitchFamily="18" charset="2"/>
              </a:rPr>
              <a:t>How to measure query costs</a:t>
            </a:r>
          </a:p>
          <a:p>
            <a:pPr lvl="1"/>
            <a:r>
              <a:rPr lang="en-US" altLang="en-US" dirty="0">
                <a:ea typeface="MS PGothic" panose="020B0600070205080204" pitchFamily="34" charset="-128"/>
                <a:sym typeface="Symbol" panose="05050102010706020507" pitchFamily="18" charset="2"/>
              </a:rPr>
              <a:t>Algorithms for evaluating relational algebra operations</a:t>
            </a:r>
          </a:p>
          <a:p>
            <a:pPr lvl="1"/>
            <a:r>
              <a:rPr lang="en-US" altLang="en-US" dirty="0">
                <a:ea typeface="MS PGothic" panose="020B0600070205080204" pitchFamily="34" charset="-128"/>
                <a:sym typeface="Symbol" panose="05050102010706020507" pitchFamily="18" charset="2"/>
              </a:rPr>
              <a:t>How to combine algorithms for individual operations in order to evaluate a complete expression</a:t>
            </a:r>
          </a:p>
          <a:p>
            <a:r>
              <a:rPr lang="en-US" altLang="en-US" dirty="0">
                <a:ea typeface="MS PGothic" panose="020B0600070205080204" pitchFamily="34" charset="-128"/>
                <a:sym typeface="Symbol" panose="05050102010706020507" pitchFamily="18" charset="2"/>
              </a:rPr>
              <a:t>In Chapter 16</a:t>
            </a:r>
          </a:p>
          <a:p>
            <a:pPr lvl="1"/>
            <a:r>
              <a:rPr lang="en-US" altLang="en-US" dirty="0">
                <a:ea typeface="MS PGothic" panose="020B0600070205080204" pitchFamily="34" charset="-128"/>
                <a:sym typeface="Symbol" panose="05050102010706020507" pitchFamily="18" charset="2"/>
              </a:rPr>
              <a:t>We study how to optimize queries, that is, how to find an evaluation plan with lowest estimated cost</a:t>
            </a:r>
          </a:p>
          <a:p>
            <a:endParaRPr lang="en-US" altLang="en-US" dirty="0">
              <a:ea typeface="MS PGothic" panose="020B0600070205080204" pitchFamily="34" charset="-128"/>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578F1715-B75C-468F-BB66-8D3C20C5669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Measures of Query Cost</a:t>
            </a:r>
          </a:p>
        </p:txBody>
      </p:sp>
      <p:sp>
        <p:nvSpPr>
          <p:cNvPr id="17411" name="Rectangle 3">
            <a:extLst>
              <a:ext uri="{FF2B5EF4-FFF2-40B4-BE49-F238E27FC236}">
                <a16:creationId xmlns:a16="http://schemas.microsoft.com/office/drawing/2014/main" id="{519F3437-04AB-4B6A-B938-BC4ED1610D52}"/>
              </a:ext>
            </a:extLst>
          </p:cNvPr>
          <p:cNvSpPr>
            <a:spLocks noGrp="1" noChangeArrowheads="1"/>
          </p:cNvSpPr>
          <p:nvPr>
            <p:ph idx="1"/>
          </p:nvPr>
        </p:nvSpPr>
        <p:spPr>
          <a:xfrm>
            <a:off x="1773760" y="853945"/>
            <a:ext cx="5747847" cy="3540590"/>
          </a:xfrm>
        </p:spPr>
        <p:txBody>
          <a:bodyPr/>
          <a:lstStyle/>
          <a:p>
            <a:r>
              <a:rPr lang="en-US" altLang="en-US" dirty="0">
                <a:ea typeface="MS PGothic" panose="020B0600070205080204" pitchFamily="34" charset="-128"/>
              </a:rPr>
              <a:t>Many factors contribute to time cost</a:t>
            </a:r>
          </a:p>
          <a:p>
            <a:pPr lvl="1"/>
            <a:r>
              <a:rPr lang="en-US" altLang="en-US" i="1" dirty="0">
                <a:ea typeface="MS PGothic" panose="020B0600070205080204" pitchFamily="34" charset="-128"/>
              </a:rPr>
              <a:t>disk access, CPU</a:t>
            </a:r>
            <a:r>
              <a:rPr lang="en-US" altLang="en-US" dirty="0">
                <a:ea typeface="MS PGothic" panose="020B0600070205080204" pitchFamily="34" charset="-128"/>
              </a:rPr>
              <a:t>, and network </a:t>
            </a:r>
            <a:r>
              <a:rPr lang="en-US" altLang="en-US" i="1" dirty="0">
                <a:ea typeface="MS PGothic" panose="020B0600070205080204" pitchFamily="34" charset="-128"/>
              </a:rPr>
              <a:t>communication</a:t>
            </a:r>
          </a:p>
          <a:p>
            <a:r>
              <a:rPr lang="en-US" altLang="en-US" dirty="0">
                <a:ea typeface="MS PGothic" panose="020B0600070205080204" pitchFamily="34" charset="-128"/>
              </a:rPr>
              <a:t>Cost can be measured based on </a:t>
            </a:r>
          </a:p>
          <a:p>
            <a:pPr lvl="1"/>
            <a:r>
              <a:rPr lang="en-US" altLang="en-US" b="1" dirty="0">
                <a:solidFill>
                  <a:srgbClr val="002060"/>
                </a:solidFill>
                <a:ea typeface="MS PGothic" panose="020B0600070205080204" pitchFamily="34" charset="-128"/>
              </a:rPr>
              <a:t>response time</a:t>
            </a:r>
            <a:r>
              <a:rPr lang="en-US" altLang="en-US" dirty="0">
                <a:ea typeface="MS PGothic" panose="020B0600070205080204" pitchFamily="34" charset="-128"/>
              </a:rPr>
              <a:t>, i.e. total elapsed time for answering query, or</a:t>
            </a:r>
          </a:p>
          <a:p>
            <a:pPr lvl="1"/>
            <a:r>
              <a:rPr lang="en-US" altLang="en-US" dirty="0">
                <a:ea typeface="MS PGothic" panose="020B0600070205080204" pitchFamily="34" charset="-128"/>
              </a:rPr>
              <a:t>total </a:t>
            </a:r>
            <a:r>
              <a:rPr lang="en-US" altLang="en-US" b="1" dirty="0">
                <a:solidFill>
                  <a:srgbClr val="002060"/>
                </a:solidFill>
                <a:ea typeface="MS PGothic" panose="020B0600070205080204" pitchFamily="34" charset="-128"/>
              </a:rPr>
              <a:t>resource consumption</a:t>
            </a:r>
          </a:p>
          <a:p>
            <a:r>
              <a:rPr lang="en-US" altLang="en-US" dirty="0">
                <a:ea typeface="MS PGothic" panose="020B0600070205080204" pitchFamily="34" charset="-128"/>
              </a:rPr>
              <a:t>We use total resource consumption as cost metric</a:t>
            </a:r>
          </a:p>
          <a:p>
            <a:pPr lvl="1"/>
            <a:r>
              <a:rPr lang="en-US" altLang="en-US" dirty="0">
                <a:ea typeface="MS PGothic" panose="020B0600070205080204" pitchFamily="34" charset="-128"/>
              </a:rPr>
              <a:t>Response time harder to estimate, and minimizing resource consumption is a good idea in a shared database</a:t>
            </a:r>
          </a:p>
          <a:p>
            <a:r>
              <a:rPr lang="en-US" altLang="en-US" dirty="0">
                <a:ea typeface="MS PGothic" panose="020B0600070205080204" pitchFamily="34" charset="-128"/>
              </a:rPr>
              <a:t>We ignore CPU costs for simplicity</a:t>
            </a:r>
          </a:p>
          <a:p>
            <a:pPr lvl="1"/>
            <a:r>
              <a:rPr lang="en-US" altLang="en-US" dirty="0">
                <a:ea typeface="MS PGothic" panose="020B0600070205080204" pitchFamily="34" charset="-128"/>
              </a:rPr>
              <a:t>Real systems do take CPU cost into account</a:t>
            </a:r>
          </a:p>
          <a:p>
            <a:pPr lvl="1"/>
            <a:r>
              <a:rPr lang="en-US" altLang="en-US" dirty="0">
                <a:ea typeface="MS PGothic" panose="020B0600070205080204" pitchFamily="34" charset="-128"/>
              </a:rPr>
              <a:t>Network costs must be considered for parallel systems</a:t>
            </a:r>
          </a:p>
          <a:p>
            <a:r>
              <a:rPr lang="en-US" altLang="en-US" dirty="0">
                <a:ea typeface="MS PGothic" panose="020B0600070205080204" pitchFamily="34" charset="-128"/>
              </a:rPr>
              <a:t>We describe how estimate the cost of each operation</a:t>
            </a:r>
          </a:p>
          <a:p>
            <a:pPr lvl="1"/>
            <a:r>
              <a:rPr lang="en-US" altLang="en-US" dirty="0">
                <a:ea typeface="MS PGothic" panose="020B0600070205080204" pitchFamily="34" charset="-128"/>
              </a:rPr>
              <a:t>We do not include cost to writing output to disk</a:t>
            </a:r>
          </a:p>
          <a:p>
            <a:endParaRPr lang="en-US" altLang="en-US" dirty="0">
              <a:ea typeface="MS PGothic" panose="020B0600070205080204" pitchFamily="34" charset="-128"/>
            </a:endParaRPr>
          </a:p>
          <a:p>
            <a:endParaRPr lang="en-US" altLang="en-US" dirty="0">
              <a:ea typeface="MS PGothic" panose="020B0600070205080204" pitchFamily="34" charset="-128"/>
            </a:endParaRPr>
          </a:p>
          <a:p>
            <a:endParaRPr lang="en-US" altLang="en-US" dirty="0">
              <a:ea typeface="MS PGothic" panose="020B0600070205080204" pitchFamily="34" charset="-128"/>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578F1715-B75C-468F-BB66-8D3C20C5669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Measures of Query Cost</a:t>
            </a:r>
          </a:p>
        </p:txBody>
      </p:sp>
      <p:sp>
        <p:nvSpPr>
          <p:cNvPr id="17411" name="Rectangle 3">
            <a:extLst>
              <a:ext uri="{FF2B5EF4-FFF2-40B4-BE49-F238E27FC236}">
                <a16:creationId xmlns:a16="http://schemas.microsoft.com/office/drawing/2014/main" id="{519F3437-04AB-4B6A-B938-BC4ED1610D52}"/>
              </a:ext>
            </a:extLst>
          </p:cNvPr>
          <p:cNvSpPr>
            <a:spLocks noGrp="1" noChangeArrowheads="1"/>
          </p:cNvSpPr>
          <p:nvPr>
            <p:ph idx="1"/>
          </p:nvPr>
        </p:nvSpPr>
        <p:spPr>
          <a:xfrm>
            <a:off x="1765872" y="826873"/>
            <a:ext cx="5682493" cy="3901538"/>
          </a:xfrm>
        </p:spPr>
        <p:txBody>
          <a:bodyPr/>
          <a:lstStyle/>
          <a:p>
            <a:r>
              <a:rPr lang="en-US" altLang="en-US" dirty="0">
                <a:ea typeface="MS PGothic" panose="020B0600070205080204" pitchFamily="34" charset="-128"/>
              </a:rPr>
              <a:t>Disk cost can be estimated as:</a:t>
            </a:r>
          </a:p>
          <a:p>
            <a:pPr lvl="1"/>
            <a:r>
              <a:rPr lang="en-US" altLang="en-US" dirty="0">
                <a:ea typeface="MS PGothic" panose="020B0600070205080204" pitchFamily="34" charset="-128"/>
              </a:rPr>
              <a:t>Number of seeks             * average-seek-cost</a:t>
            </a:r>
          </a:p>
          <a:p>
            <a:pPr lvl="1"/>
            <a:r>
              <a:rPr lang="en-US" altLang="en-US" dirty="0">
                <a:ea typeface="MS PGothic" panose="020B0600070205080204" pitchFamily="34" charset="-128"/>
              </a:rPr>
              <a:t>Number of blocks read     * average-block-read-cost</a:t>
            </a:r>
          </a:p>
          <a:p>
            <a:pPr lvl="1"/>
            <a:r>
              <a:rPr lang="en-US" altLang="en-US" dirty="0">
                <a:ea typeface="MS PGothic" panose="020B0600070205080204" pitchFamily="34" charset="-128"/>
              </a:rPr>
              <a:t>Number of blocks written * average-block-write-cost</a:t>
            </a:r>
          </a:p>
          <a:p>
            <a:r>
              <a:rPr lang="en-US" altLang="en-US" dirty="0">
                <a:ea typeface="MS PGothic" panose="020B0600070205080204" pitchFamily="34" charset="-128"/>
              </a:rPr>
              <a:t>For simplicity we just use the </a:t>
            </a:r>
            <a:r>
              <a:rPr lang="en-US" altLang="en-US" b="1" dirty="0">
                <a:solidFill>
                  <a:srgbClr val="002060"/>
                </a:solidFill>
                <a:ea typeface="MS PGothic" panose="020B0600070205080204" pitchFamily="34" charset="-128"/>
              </a:rPr>
              <a:t>number of block transfers</a:t>
            </a:r>
            <a:r>
              <a:rPr lang="en-US" altLang="en-US" i="1" dirty="0">
                <a:solidFill>
                  <a:srgbClr val="002060"/>
                </a:solidFill>
                <a:ea typeface="MS PGothic" panose="020B0600070205080204" pitchFamily="34" charset="-128"/>
              </a:rPr>
              <a:t> </a:t>
            </a:r>
            <a:r>
              <a:rPr lang="en-US" altLang="en-US" i="1" dirty="0">
                <a:ea typeface="MS PGothic" panose="020B0600070205080204" pitchFamily="34" charset="-128"/>
              </a:rPr>
              <a:t>from disk and the </a:t>
            </a:r>
            <a:r>
              <a:rPr lang="en-US" altLang="en-US" b="1" dirty="0">
                <a:solidFill>
                  <a:srgbClr val="002060"/>
                </a:solidFill>
                <a:ea typeface="MS PGothic" panose="020B0600070205080204" pitchFamily="34" charset="-128"/>
              </a:rPr>
              <a:t>number of seeks</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as the cost measures</a:t>
            </a:r>
          </a:p>
          <a:p>
            <a:pPr lvl="1"/>
            <a:r>
              <a:rPr lang="en-US" altLang="en-US" i="1" dirty="0" err="1">
                <a:solidFill>
                  <a:srgbClr val="002060"/>
                </a:solidFill>
                <a:ea typeface="MS PGothic" panose="020B0600070205080204" pitchFamily="34" charset="-128"/>
              </a:rPr>
              <a:t>t</a:t>
            </a:r>
            <a:r>
              <a:rPr lang="en-US" altLang="en-US" i="1" baseline="-25000" dirty="0" err="1">
                <a:solidFill>
                  <a:srgbClr val="002060"/>
                </a:solidFill>
                <a:ea typeface="MS PGothic" panose="020B0600070205080204" pitchFamily="34" charset="-128"/>
              </a:rPr>
              <a:t>T</a:t>
            </a:r>
            <a:r>
              <a:rPr lang="en-US" altLang="en-US" dirty="0">
                <a:ea typeface="MS PGothic" panose="020B0600070205080204" pitchFamily="34" charset="-128"/>
              </a:rPr>
              <a:t> – time to transfer one block</a:t>
            </a:r>
          </a:p>
          <a:p>
            <a:pPr lvl="2"/>
            <a:r>
              <a:rPr lang="en-US" altLang="en-US" dirty="0">
                <a:ea typeface="MS PGothic" panose="020B0600070205080204" pitchFamily="34" charset="-128"/>
              </a:rPr>
              <a:t>Assuming for simplicity that write cost is same as read cost</a:t>
            </a:r>
          </a:p>
          <a:p>
            <a:pPr lvl="1"/>
            <a:r>
              <a:rPr lang="en-US" altLang="en-US" i="1" dirty="0" err="1">
                <a:solidFill>
                  <a:srgbClr val="002060"/>
                </a:solidFill>
                <a:ea typeface="MS PGothic" panose="020B0600070205080204" pitchFamily="34" charset="-128"/>
              </a:rPr>
              <a:t>t</a:t>
            </a:r>
            <a:r>
              <a:rPr lang="en-US" altLang="en-US" i="1" baseline="-25000" dirty="0" err="1">
                <a:solidFill>
                  <a:srgbClr val="002060"/>
                </a:solidFill>
                <a:ea typeface="MS PGothic" panose="020B0600070205080204" pitchFamily="34" charset="-128"/>
              </a:rPr>
              <a:t>S</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 time for one seek</a:t>
            </a:r>
          </a:p>
          <a:p>
            <a:pPr lvl="1"/>
            <a:r>
              <a:rPr lang="en-US" altLang="en-US" dirty="0">
                <a:ea typeface="MS PGothic" panose="020B0600070205080204" pitchFamily="34" charset="-128"/>
              </a:rPr>
              <a:t>Cost for b block transfers plus S seeks</a:t>
            </a:r>
            <a:br>
              <a:rPr lang="en-US" altLang="en-US" dirty="0">
                <a:ea typeface="MS PGothic" panose="020B0600070205080204" pitchFamily="34" charset="-128"/>
              </a:rPr>
            </a:br>
            <a:r>
              <a:rPr lang="en-US" altLang="en-US" dirty="0">
                <a:ea typeface="MS PGothic" panose="020B0600070205080204" pitchFamily="34" charset="-128"/>
              </a:rPr>
              <a:t>        </a:t>
            </a:r>
            <a:r>
              <a:rPr lang="en-US" altLang="en-US" i="1" dirty="0">
                <a:ea typeface="MS PGothic" panose="020B0600070205080204" pitchFamily="34" charset="-128"/>
              </a:rPr>
              <a:t>b *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i="1" dirty="0">
                <a:ea typeface="MS PGothic" panose="020B0600070205080204" pitchFamily="34" charset="-128"/>
              </a:rPr>
              <a:t> + S *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a:t>
            </a:r>
          </a:p>
          <a:p>
            <a:r>
              <a:rPr lang="en-US" altLang="en-US" i="1" dirty="0" err="1">
                <a:solidFill>
                  <a:srgbClr val="002060"/>
                </a:solidFill>
                <a:ea typeface="MS PGothic" panose="020B0600070205080204" pitchFamily="34" charset="-128"/>
              </a:rPr>
              <a:t>t</a:t>
            </a:r>
            <a:r>
              <a:rPr lang="en-US" altLang="en-US" i="1" baseline="-25000" dirty="0" err="1">
                <a:solidFill>
                  <a:srgbClr val="002060"/>
                </a:solidFill>
                <a:ea typeface="MS PGothic" panose="020B0600070205080204" pitchFamily="34" charset="-128"/>
              </a:rPr>
              <a:t>S</a:t>
            </a:r>
            <a:r>
              <a:rPr lang="en-US" altLang="en-US" baseline="-25000" dirty="0">
                <a:ea typeface="MS PGothic" panose="020B0600070205080204" pitchFamily="34" charset="-128"/>
              </a:rPr>
              <a:t> </a:t>
            </a:r>
            <a:r>
              <a:rPr lang="en-US" altLang="en-US" dirty="0">
                <a:solidFill>
                  <a:schemeClr val="accent4"/>
                </a:solidFill>
                <a:ea typeface="MS PGothic" panose="020B0600070205080204" pitchFamily="34" charset="-128"/>
              </a:rPr>
              <a:t>and</a:t>
            </a:r>
            <a:r>
              <a:rPr lang="en-US" altLang="en-US" i="1" dirty="0">
                <a:solidFill>
                  <a:srgbClr val="002060"/>
                </a:solidFill>
                <a:ea typeface="MS PGothic" panose="020B0600070205080204" pitchFamily="34" charset="-128"/>
              </a:rPr>
              <a:t> </a:t>
            </a:r>
            <a:r>
              <a:rPr lang="en-US" altLang="en-US" i="1" dirty="0" err="1">
                <a:solidFill>
                  <a:srgbClr val="002060"/>
                </a:solidFill>
                <a:ea typeface="MS PGothic" panose="020B0600070205080204" pitchFamily="34" charset="-128"/>
              </a:rPr>
              <a:t>t</a:t>
            </a:r>
            <a:r>
              <a:rPr lang="en-US" altLang="en-US" i="1" baseline="-25000" dirty="0" err="1">
                <a:solidFill>
                  <a:srgbClr val="002060"/>
                </a:solidFill>
                <a:ea typeface="MS PGothic" panose="020B0600070205080204" pitchFamily="34" charset="-128"/>
              </a:rPr>
              <a:t>T</a:t>
            </a:r>
            <a:r>
              <a:rPr lang="en-US" altLang="en-US" dirty="0">
                <a:ea typeface="MS PGothic" panose="020B0600070205080204" pitchFamily="34" charset="-128"/>
              </a:rPr>
              <a:t> depend on where data is stored; with 4 KB blocks:</a:t>
            </a:r>
          </a:p>
          <a:p>
            <a:pPr lvl="1"/>
            <a:r>
              <a:rPr lang="en-US" altLang="en-US" dirty="0">
                <a:ea typeface="MS PGothic" panose="020B0600070205080204" pitchFamily="34" charset="-128"/>
              </a:rPr>
              <a:t>High end magnetic disk: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 4 </a:t>
            </a:r>
            <a:r>
              <a:rPr lang="en-US" altLang="en-US" dirty="0" err="1">
                <a:ea typeface="MS PGothic" panose="020B0600070205080204" pitchFamily="34" charset="-128"/>
              </a:rPr>
              <a:t>msec</a:t>
            </a:r>
            <a:r>
              <a:rPr lang="en-US" altLang="en-US" dirty="0">
                <a:ea typeface="MS PGothic" panose="020B0600070205080204" pitchFamily="34" charset="-128"/>
              </a:rPr>
              <a:t> and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dirty="0">
                <a:ea typeface="MS PGothic" panose="020B0600070205080204" pitchFamily="34" charset="-128"/>
              </a:rPr>
              <a:t> =0.1 </a:t>
            </a:r>
            <a:r>
              <a:rPr lang="en-US" altLang="en-US" dirty="0" err="1">
                <a:ea typeface="MS PGothic" panose="020B0600070205080204" pitchFamily="34" charset="-128"/>
              </a:rPr>
              <a:t>msec</a:t>
            </a:r>
            <a:endParaRPr lang="en-US" altLang="en-US" dirty="0">
              <a:ea typeface="MS PGothic" panose="020B0600070205080204" pitchFamily="34" charset="-128"/>
            </a:endParaRPr>
          </a:p>
          <a:p>
            <a:pPr lvl="1"/>
            <a:r>
              <a:rPr lang="en-US" altLang="en-US" dirty="0">
                <a:ea typeface="MS PGothic" panose="020B0600070205080204" pitchFamily="34" charset="-128"/>
              </a:rPr>
              <a:t>SSD: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 20-90 microsec and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dirty="0">
                <a:ea typeface="MS PGothic" panose="020B0600070205080204" pitchFamily="34" charset="-128"/>
              </a:rPr>
              <a:t> = 2-10 microsec for 4KB </a:t>
            </a:r>
          </a:p>
          <a:p>
            <a:endParaRPr lang="en-US" altLang="en-US" dirty="0">
              <a:ea typeface="MS PGothic" panose="020B0600070205080204" pitchFamily="34" charset="-128"/>
            </a:endParaRPr>
          </a:p>
        </p:txBody>
      </p:sp>
    </p:spTree>
    <p:extLst>
      <p:ext uri="{BB962C8B-B14F-4D97-AF65-F5344CB8AC3E}">
        <p14:creationId xmlns:p14="http://schemas.microsoft.com/office/powerpoint/2010/main" val="870827722"/>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1026">
            <a:extLst>
              <a:ext uri="{FF2B5EF4-FFF2-40B4-BE49-F238E27FC236}">
                <a16:creationId xmlns:a16="http://schemas.microsoft.com/office/drawing/2014/main" id="{A3E1E502-3E9D-494A-A6D9-C6467FFE5D6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Measures of Query Cost (Cont.)</a:t>
            </a:r>
          </a:p>
        </p:txBody>
      </p:sp>
      <p:sp>
        <p:nvSpPr>
          <p:cNvPr id="21507" name="Rectangle 1027">
            <a:extLst>
              <a:ext uri="{FF2B5EF4-FFF2-40B4-BE49-F238E27FC236}">
                <a16:creationId xmlns:a16="http://schemas.microsoft.com/office/drawing/2014/main" id="{B3CCAC2C-F516-42ED-A047-876AE173F073}"/>
              </a:ext>
            </a:extLst>
          </p:cNvPr>
          <p:cNvSpPr>
            <a:spLocks noGrp="1" noChangeArrowheads="1"/>
          </p:cNvSpPr>
          <p:nvPr>
            <p:ph idx="1"/>
          </p:nvPr>
        </p:nvSpPr>
        <p:spPr>
          <a:xfrm>
            <a:off x="1782193" y="899065"/>
            <a:ext cx="5752730" cy="2304346"/>
          </a:xfrm>
        </p:spPr>
        <p:txBody>
          <a:bodyPr/>
          <a:lstStyle/>
          <a:p>
            <a:r>
              <a:rPr lang="en-US" altLang="en-US" dirty="0">
                <a:ea typeface="MS PGothic" panose="020B0600070205080204" pitchFamily="34" charset="-128"/>
              </a:rPr>
              <a:t>Required data may be buffer resident already, avoiding disk I/O</a:t>
            </a:r>
          </a:p>
          <a:p>
            <a:pPr lvl="1"/>
            <a:r>
              <a:rPr lang="en-US" altLang="en-US" dirty="0">
                <a:ea typeface="MS PGothic" panose="020B0600070205080204" pitchFamily="34" charset="-128"/>
              </a:rPr>
              <a:t>But hard to take into account for cost estimation</a:t>
            </a:r>
          </a:p>
          <a:p>
            <a:r>
              <a:rPr lang="en-US" altLang="en-US" dirty="0">
                <a:ea typeface="MS PGothic" panose="020B0600070205080204" pitchFamily="34" charset="-128"/>
              </a:rPr>
              <a:t>Several algorithms can reduce disk IO by using extra buffer space </a:t>
            </a:r>
          </a:p>
          <a:p>
            <a:pPr lvl="1"/>
            <a:r>
              <a:rPr lang="en-US" altLang="en-US" dirty="0">
                <a:ea typeface="MS PGothic" panose="020B0600070205080204" pitchFamily="34" charset="-128"/>
              </a:rPr>
              <a:t>Amount of real memory available to buffer depends on other concurrent queries and OS processes, known only during execution</a:t>
            </a:r>
          </a:p>
          <a:p>
            <a:r>
              <a:rPr lang="en-US" altLang="en-US" dirty="0">
                <a:ea typeface="MS PGothic" panose="020B0600070205080204" pitchFamily="34" charset="-128"/>
              </a:rPr>
              <a:t>Worst case estimates assume that no data is initially in buffer  and only the minimum amount of memory needed for the operation is available</a:t>
            </a:r>
          </a:p>
          <a:p>
            <a:pPr lvl="1"/>
            <a:r>
              <a:rPr lang="en-US" altLang="en-US" dirty="0">
                <a:ea typeface="MS PGothic" panose="020B0600070205080204" pitchFamily="34" charset="-128"/>
              </a:rPr>
              <a:t>But more optimistic estimates are used in practice</a:t>
            </a:r>
          </a:p>
          <a:p>
            <a:endParaRPr lang="en-US" altLang="en-US" dirty="0">
              <a:ea typeface="MS PGothic" panose="020B0600070205080204" pitchFamily="34" charset="-128"/>
            </a:endParaRPr>
          </a:p>
        </p:txBody>
      </p:sp>
    </p:spTree>
  </p:cSld>
  <p:clrMapOvr>
    <a:masterClrMapping/>
  </p:clrMapOvr>
  <p:transition advTm="7472"/>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a:extLst>
              <a:ext uri="{FF2B5EF4-FFF2-40B4-BE49-F238E27FC236}">
                <a16:creationId xmlns:a16="http://schemas.microsoft.com/office/drawing/2014/main" id="{2A8B6523-A6A8-4254-B0A9-DD3FF39C843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Selection Operation</a:t>
            </a:r>
          </a:p>
        </p:txBody>
      </p:sp>
      <p:sp>
        <p:nvSpPr>
          <p:cNvPr id="33794" name="Rectangle 3">
            <a:extLst>
              <a:ext uri="{FF2B5EF4-FFF2-40B4-BE49-F238E27FC236}">
                <a16:creationId xmlns:a16="http://schemas.microsoft.com/office/drawing/2014/main" id="{A0F4E0A7-8F2E-443D-9EC7-D2F1BB3BAF9F}"/>
              </a:ext>
            </a:extLst>
          </p:cNvPr>
          <p:cNvSpPr>
            <a:spLocks noGrp="1" noChangeArrowheads="1"/>
          </p:cNvSpPr>
          <p:nvPr>
            <p:ph idx="1"/>
          </p:nvPr>
        </p:nvSpPr>
        <p:spPr>
          <a:xfrm>
            <a:off x="1779190" y="899065"/>
            <a:ext cx="5642543" cy="3703014"/>
          </a:xfrm>
        </p:spPr>
        <p:txBody>
          <a:bodyPr/>
          <a:lstStyle/>
          <a:p>
            <a:pPr>
              <a:lnSpc>
                <a:spcPct val="90000"/>
              </a:lnSpc>
            </a:pPr>
            <a:r>
              <a:rPr lang="en-US" altLang="en-US" b="1" dirty="0">
                <a:solidFill>
                  <a:srgbClr val="002060"/>
                </a:solidFill>
                <a:ea typeface="MS PGothic" panose="020B0600070205080204" pitchFamily="34" charset="-128"/>
              </a:rPr>
              <a:t>File scan</a:t>
            </a:r>
            <a:r>
              <a:rPr lang="en-US" altLang="en-US" dirty="0">
                <a:solidFill>
                  <a:srgbClr val="002060"/>
                </a:solidFill>
                <a:ea typeface="MS PGothic" panose="020B0600070205080204" pitchFamily="34" charset="-128"/>
              </a:rPr>
              <a:t> </a:t>
            </a:r>
          </a:p>
          <a:p>
            <a:pPr>
              <a:lnSpc>
                <a:spcPct val="90000"/>
              </a:lnSpc>
            </a:pPr>
            <a:r>
              <a:rPr lang="en-US" altLang="en-US" dirty="0">
                <a:ea typeface="MS PGothic" panose="020B0600070205080204" pitchFamily="34" charset="-128"/>
              </a:rPr>
              <a:t>Algorithm </a:t>
            </a:r>
            <a:r>
              <a:rPr lang="en-US" altLang="en-US" b="1" dirty="0">
                <a:ea typeface="MS PGothic" panose="020B0600070205080204" pitchFamily="34" charset="-128"/>
              </a:rPr>
              <a:t>A1</a:t>
            </a:r>
            <a:r>
              <a:rPr lang="en-US" altLang="en-US" dirty="0">
                <a:ea typeface="MS PGothic" panose="020B0600070205080204" pitchFamily="34" charset="-128"/>
              </a:rPr>
              <a:t> (</a:t>
            </a:r>
            <a:r>
              <a:rPr lang="en-US" altLang="en-US" b="1" dirty="0">
                <a:solidFill>
                  <a:srgbClr val="002060"/>
                </a:solidFill>
                <a:ea typeface="MS PGothic" panose="020B0600070205080204" pitchFamily="34" charset="-128"/>
              </a:rPr>
              <a:t>linear search</a:t>
            </a:r>
            <a:r>
              <a:rPr lang="en-US" altLang="en-US" dirty="0">
                <a:ea typeface="MS PGothic" panose="020B0600070205080204" pitchFamily="34" charset="-128"/>
              </a:rPr>
              <a:t>).  Scan each file block and test all records to see whether they satisfy the selection condition.</a:t>
            </a:r>
          </a:p>
          <a:p>
            <a:pPr lvl="1">
              <a:lnSpc>
                <a:spcPct val="90000"/>
              </a:lnSpc>
            </a:pPr>
            <a:r>
              <a:rPr lang="en-US" altLang="en-US" dirty="0">
                <a:ea typeface="MS PGothic" panose="020B0600070205080204" pitchFamily="34" charset="-128"/>
              </a:rPr>
              <a:t>Cost estimate =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baseline="-25000" dirty="0">
                <a:ea typeface="MS PGothic" panose="020B0600070205080204" pitchFamily="34" charset="-128"/>
              </a:rPr>
              <a:t> </a:t>
            </a:r>
            <a:r>
              <a:rPr lang="en-US" altLang="en-US" dirty="0">
                <a:ea typeface="MS PGothic" panose="020B0600070205080204" pitchFamily="34" charset="-128"/>
              </a:rPr>
              <a:t>block transfers + 1 seek</a:t>
            </a:r>
            <a:endParaRPr lang="en-US" altLang="en-US" i="1" dirty="0">
              <a:ea typeface="MS PGothic" panose="020B0600070205080204" pitchFamily="34" charset="-128"/>
            </a:endParaRPr>
          </a:p>
          <a:p>
            <a:pPr lvl="2">
              <a:lnSpc>
                <a:spcPct val="90000"/>
              </a:lnSpc>
            </a:pP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baseline="-25000" dirty="0">
                <a:ea typeface="MS PGothic" panose="020B0600070205080204" pitchFamily="34" charset="-128"/>
              </a:rPr>
              <a:t> </a:t>
            </a:r>
            <a:r>
              <a:rPr lang="en-US" altLang="en-US" i="1" dirty="0">
                <a:ea typeface="MS PGothic" panose="020B0600070205080204" pitchFamily="34" charset="-128"/>
              </a:rPr>
              <a:t> </a:t>
            </a:r>
            <a:r>
              <a:rPr lang="en-US" altLang="en-US" dirty="0">
                <a:ea typeface="MS PGothic" panose="020B0600070205080204" pitchFamily="34" charset="-128"/>
              </a:rPr>
              <a:t>denotes number of blocks containing records from relation </a:t>
            </a:r>
            <a:r>
              <a:rPr lang="en-US" altLang="en-US" i="1" dirty="0">
                <a:ea typeface="MS PGothic" panose="020B0600070205080204" pitchFamily="34" charset="-128"/>
              </a:rPr>
              <a:t>r</a:t>
            </a:r>
          </a:p>
          <a:p>
            <a:pPr lvl="1">
              <a:lnSpc>
                <a:spcPct val="90000"/>
              </a:lnSpc>
            </a:pPr>
            <a:r>
              <a:rPr lang="en-US" altLang="en-US" dirty="0">
                <a:ea typeface="MS PGothic" panose="020B0600070205080204" pitchFamily="34" charset="-128"/>
              </a:rPr>
              <a:t>If selection is on a key attribute, can stop on finding record</a:t>
            </a:r>
          </a:p>
          <a:p>
            <a:pPr lvl="2">
              <a:lnSpc>
                <a:spcPct val="90000"/>
              </a:lnSpc>
            </a:pPr>
            <a:r>
              <a:rPr lang="en-US" altLang="en-US" dirty="0">
                <a:ea typeface="MS PGothic" panose="020B0600070205080204" pitchFamily="34" charset="-128"/>
              </a:rPr>
              <a:t>cost =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baseline="-25000" dirty="0">
                <a:ea typeface="MS PGothic" panose="020B0600070205080204" pitchFamily="34" charset="-128"/>
              </a:rPr>
              <a:t> </a:t>
            </a:r>
            <a:r>
              <a:rPr lang="en-US" altLang="en-US" dirty="0">
                <a:ea typeface="MS PGothic" panose="020B0600070205080204" pitchFamily="34" charset="-128"/>
              </a:rPr>
              <a:t>/2) block transfers + 1 seek</a:t>
            </a:r>
          </a:p>
          <a:p>
            <a:pPr lvl="1">
              <a:lnSpc>
                <a:spcPct val="90000"/>
              </a:lnSpc>
            </a:pPr>
            <a:r>
              <a:rPr lang="en-US" altLang="en-US" dirty="0">
                <a:ea typeface="MS PGothic" panose="020B0600070205080204" pitchFamily="34" charset="-128"/>
              </a:rPr>
              <a:t>Linear search can be applied regardless of </a:t>
            </a:r>
          </a:p>
          <a:p>
            <a:pPr lvl="2">
              <a:lnSpc>
                <a:spcPct val="90000"/>
              </a:lnSpc>
            </a:pPr>
            <a:r>
              <a:rPr lang="en-US" altLang="en-US" dirty="0">
                <a:ea typeface="MS PGothic" panose="020B0600070205080204" pitchFamily="34" charset="-128"/>
              </a:rPr>
              <a:t>selection condition or</a:t>
            </a:r>
          </a:p>
          <a:p>
            <a:pPr lvl="2">
              <a:lnSpc>
                <a:spcPct val="90000"/>
              </a:lnSpc>
            </a:pPr>
            <a:r>
              <a:rPr lang="en-US" altLang="en-US" dirty="0">
                <a:ea typeface="MS PGothic" panose="020B0600070205080204" pitchFamily="34" charset="-128"/>
              </a:rPr>
              <a:t>ordering of records in the file, or </a:t>
            </a:r>
          </a:p>
          <a:p>
            <a:pPr lvl="2">
              <a:lnSpc>
                <a:spcPct val="90000"/>
              </a:lnSpc>
            </a:pPr>
            <a:r>
              <a:rPr lang="en-US" altLang="en-US" dirty="0">
                <a:ea typeface="MS PGothic" panose="020B0600070205080204" pitchFamily="34" charset="-128"/>
              </a:rPr>
              <a:t>availability of indices</a:t>
            </a:r>
          </a:p>
          <a:p>
            <a:pPr>
              <a:lnSpc>
                <a:spcPct val="90000"/>
              </a:lnSpc>
            </a:pPr>
            <a:r>
              <a:rPr lang="en-US" altLang="en-US" dirty="0">
                <a:ea typeface="MS PGothic" panose="020B0600070205080204" pitchFamily="34" charset="-128"/>
              </a:rPr>
              <a:t>Note: binary search generally does not make sense since data is not stored consecutively</a:t>
            </a:r>
          </a:p>
          <a:p>
            <a:pPr lvl="1">
              <a:lnSpc>
                <a:spcPct val="90000"/>
              </a:lnSpc>
            </a:pPr>
            <a:r>
              <a:rPr lang="en-US" altLang="en-US" dirty="0">
                <a:ea typeface="MS PGothic" panose="020B0600070205080204" pitchFamily="34" charset="-128"/>
              </a:rPr>
              <a:t>except when there is an index available, </a:t>
            </a:r>
          </a:p>
          <a:p>
            <a:pPr lvl="1">
              <a:lnSpc>
                <a:spcPct val="90000"/>
              </a:lnSpc>
            </a:pPr>
            <a:r>
              <a:rPr lang="en-US" altLang="en-US" dirty="0">
                <a:ea typeface="MS PGothic" panose="020B0600070205080204" pitchFamily="34" charset="-128"/>
              </a:rPr>
              <a:t>and binary search requires more seeks than index search</a:t>
            </a:r>
          </a:p>
        </p:txBody>
      </p:sp>
    </p:spTree>
  </p:cSld>
  <p:clrMapOvr>
    <a:masterClrMapping/>
  </p:clrMapOvr>
  <p:transition advTm="3808"/>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3379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379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79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79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79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79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79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79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794">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3794">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794">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79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2024</a:t>
            </a:r>
            <a:br>
              <a:rPr lang="en-US" altLang="en-US" sz="2800" i="1" dirty="0"/>
            </a:br>
            <a:r>
              <a:rPr lang="en-US" altLang="en-US" sz="2800" i="1" dirty="0"/>
              <a:t>Lecture 10</a:t>
            </a:r>
            <a:br>
              <a:rPr lang="en-US" altLang="en-US" sz="2800" i="1" dirty="0"/>
            </a:br>
            <a:r>
              <a:rPr lang="en-US" altLang="en-US" sz="2800" i="1" dirty="0"/>
              <a:t>Module II (3), NoSQL (3)</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
        <p:nvSpPr>
          <p:cNvPr id="3" name="Rounded Rectangle 2">
            <a:extLst>
              <a:ext uri="{FF2B5EF4-FFF2-40B4-BE49-F238E27FC236}">
                <a16:creationId xmlns:a16="http://schemas.microsoft.com/office/drawing/2014/main" id="{13D4F4BC-8EC7-31CB-8600-036AE5180F88}"/>
              </a:ext>
            </a:extLst>
          </p:cNvPr>
          <p:cNvSpPr/>
          <p:nvPr/>
        </p:nvSpPr>
        <p:spPr>
          <a:xfrm>
            <a:off x="1447800" y="1899282"/>
            <a:ext cx="6019802" cy="2425068"/>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Say something if you are in OHs and I an not paying attention.</a:t>
            </a:r>
            <a:br>
              <a:rPr lang="en-US" sz="2800" dirty="0"/>
            </a:br>
            <a:endParaRPr lang="en-US" sz="2800" dirty="0"/>
          </a:p>
          <a:p>
            <a:pPr algn="ctr"/>
            <a:r>
              <a:rPr lang="en-US" sz="2800" dirty="0"/>
              <a:t>We will start in a couple of minutes.</a:t>
            </a:r>
          </a:p>
        </p:txBody>
      </p:sp>
    </p:spTree>
    <p:extLst>
      <p:ext uri="{BB962C8B-B14F-4D97-AF65-F5344CB8AC3E}">
        <p14:creationId xmlns:p14="http://schemas.microsoft.com/office/powerpoint/2010/main" val="31713499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369C0E0E-12BB-4241-BE56-69B9C34C5D4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Selections Using Indices</a:t>
            </a:r>
          </a:p>
        </p:txBody>
      </p:sp>
      <p:sp>
        <p:nvSpPr>
          <p:cNvPr id="316419" name="Rectangle 3">
            <a:extLst>
              <a:ext uri="{FF2B5EF4-FFF2-40B4-BE49-F238E27FC236}">
                <a16:creationId xmlns:a16="http://schemas.microsoft.com/office/drawing/2014/main" id="{69273CB8-BC00-402F-AF16-C1D9F91D07A6}"/>
              </a:ext>
            </a:extLst>
          </p:cNvPr>
          <p:cNvSpPr>
            <a:spLocks noGrp="1" noChangeArrowheads="1"/>
          </p:cNvSpPr>
          <p:nvPr>
            <p:ph idx="1"/>
          </p:nvPr>
        </p:nvSpPr>
        <p:spPr>
          <a:xfrm>
            <a:off x="1768876" y="871993"/>
            <a:ext cx="5712781" cy="2674317"/>
          </a:xfrm>
        </p:spPr>
        <p:txBody>
          <a:bodyPr/>
          <a:lstStyle/>
          <a:p>
            <a:r>
              <a:rPr lang="en-US" altLang="en-US" b="1" dirty="0">
                <a:solidFill>
                  <a:srgbClr val="002060"/>
                </a:solidFill>
                <a:ea typeface="MS PGothic" panose="020B0600070205080204" pitchFamily="34" charset="-128"/>
              </a:rPr>
              <a:t>Index scan </a:t>
            </a:r>
            <a:r>
              <a:rPr lang="en-US" altLang="en-US" dirty="0">
                <a:ea typeface="MS PGothic" panose="020B0600070205080204" pitchFamily="34" charset="-128"/>
              </a:rPr>
              <a:t>– search algorithms that use an index</a:t>
            </a:r>
          </a:p>
          <a:p>
            <a:pPr lvl="1"/>
            <a:r>
              <a:rPr lang="en-US" altLang="en-US" dirty="0">
                <a:ea typeface="MS PGothic" panose="020B0600070205080204" pitchFamily="34" charset="-128"/>
              </a:rPr>
              <a:t>selection condition must be on search-key of index.</a:t>
            </a:r>
          </a:p>
          <a:p>
            <a:r>
              <a:rPr lang="en-US" altLang="en-US" b="1" dirty="0">
                <a:ea typeface="MS PGothic" panose="020B0600070205080204" pitchFamily="34" charset="-128"/>
              </a:rPr>
              <a:t>A2 </a:t>
            </a:r>
            <a:r>
              <a:rPr lang="en-US" altLang="en-US" dirty="0">
                <a:ea typeface="MS PGothic" panose="020B0600070205080204" pitchFamily="34" charset="-128"/>
              </a:rPr>
              <a:t>(</a:t>
            </a:r>
            <a:r>
              <a:rPr lang="en-US" altLang="en-US" b="1" dirty="0">
                <a:solidFill>
                  <a:srgbClr val="002060"/>
                </a:solidFill>
                <a:ea typeface="MS PGothic" panose="020B0600070205080204" pitchFamily="34" charset="-128"/>
              </a:rPr>
              <a:t>clustering index, equality on key</a:t>
            </a:r>
            <a:r>
              <a:rPr lang="en-US" altLang="en-US" dirty="0">
                <a:ea typeface="MS PGothic" panose="020B0600070205080204" pitchFamily="34" charset="-128"/>
              </a:rPr>
              <a:t>).  Retrieve a single record that satisfies the corresponding equality condition  </a:t>
            </a:r>
          </a:p>
          <a:p>
            <a:pPr lvl="1"/>
            <a:r>
              <a:rPr lang="en-US" altLang="en-US" i="1" dirty="0">
                <a:ea typeface="MS PGothic" panose="020B0600070205080204" pitchFamily="34" charset="-128"/>
              </a:rPr>
              <a:t>Cost</a:t>
            </a:r>
            <a:r>
              <a:rPr lang="en-US" altLang="en-US" dirty="0">
                <a:ea typeface="MS PGothic" panose="020B0600070205080204" pitchFamily="34" charset="-128"/>
              </a:rPr>
              <a:t> = (</a:t>
            </a:r>
            <a:r>
              <a:rPr lang="en-US" altLang="en-US" i="1" dirty="0">
                <a:ea typeface="MS PGothic" panose="020B0600070205080204" pitchFamily="34" charset="-128"/>
              </a:rPr>
              <a:t>h</a:t>
            </a:r>
            <a:r>
              <a:rPr lang="en-US" altLang="en-US" i="1" baseline="-25000" dirty="0">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+ 1) *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T</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a:t>
            </a:r>
            <a:endParaRPr lang="en-US" altLang="en-US" dirty="0">
              <a:ea typeface="MS PGothic" panose="020B0600070205080204" pitchFamily="34" charset="-128"/>
            </a:endParaRPr>
          </a:p>
          <a:p>
            <a:r>
              <a:rPr lang="en-US" altLang="en-US" b="1" dirty="0">
                <a:ea typeface="MS PGothic" panose="020B0600070205080204" pitchFamily="34" charset="-128"/>
              </a:rPr>
              <a:t>A3 </a:t>
            </a:r>
            <a:r>
              <a:rPr lang="en-US" altLang="en-US" dirty="0">
                <a:ea typeface="MS PGothic" panose="020B0600070205080204" pitchFamily="34" charset="-128"/>
              </a:rPr>
              <a:t>(</a:t>
            </a:r>
            <a:r>
              <a:rPr lang="en-US" altLang="en-US" b="1" dirty="0">
                <a:solidFill>
                  <a:srgbClr val="002060"/>
                </a:solidFill>
                <a:ea typeface="MS PGothic" panose="020B0600070205080204" pitchFamily="34" charset="-128"/>
              </a:rPr>
              <a:t>clustering index, equality on </a:t>
            </a:r>
            <a:r>
              <a:rPr lang="en-US" altLang="en-US" b="1" dirty="0" err="1">
                <a:solidFill>
                  <a:srgbClr val="002060"/>
                </a:solidFill>
                <a:ea typeface="MS PGothic" panose="020B0600070205080204" pitchFamily="34" charset="-128"/>
              </a:rPr>
              <a:t>nonkey</a:t>
            </a:r>
            <a:r>
              <a:rPr lang="en-US" altLang="en-US" dirty="0">
                <a:ea typeface="MS PGothic" panose="020B0600070205080204" pitchFamily="34" charset="-128"/>
              </a:rPr>
              <a:t>)</a:t>
            </a:r>
            <a:r>
              <a:rPr lang="en-US" altLang="en-US" i="1" dirty="0">
                <a:ea typeface="MS PGothic" panose="020B0600070205080204" pitchFamily="34" charset="-128"/>
              </a:rPr>
              <a:t> </a:t>
            </a:r>
            <a:r>
              <a:rPr lang="en-US" altLang="en-US" dirty="0">
                <a:ea typeface="MS PGothic" panose="020B0600070205080204" pitchFamily="34" charset="-128"/>
              </a:rPr>
              <a:t>Retrieve multiple records. </a:t>
            </a:r>
          </a:p>
          <a:p>
            <a:pPr lvl="1"/>
            <a:r>
              <a:rPr lang="en-US" altLang="en-US" dirty="0">
                <a:ea typeface="MS PGothic" panose="020B0600070205080204" pitchFamily="34" charset="-128"/>
              </a:rPr>
              <a:t>Records will be on consecutive blocks</a:t>
            </a:r>
          </a:p>
          <a:p>
            <a:pPr lvl="2"/>
            <a:r>
              <a:rPr lang="en-US" altLang="en-US" dirty="0">
                <a:ea typeface="MS PGothic" panose="020B0600070205080204" pitchFamily="34" charset="-128"/>
              </a:rPr>
              <a:t>Let b = number of blocks containing matching records</a:t>
            </a:r>
          </a:p>
          <a:p>
            <a:pPr lvl="1"/>
            <a:r>
              <a:rPr lang="en-US" altLang="en-US" i="1" dirty="0">
                <a:ea typeface="MS PGothic" panose="020B0600070205080204" pitchFamily="34" charset="-128"/>
              </a:rPr>
              <a:t>Cost</a:t>
            </a:r>
            <a:r>
              <a:rPr lang="en-US" altLang="en-US" dirty="0">
                <a:ea typeface="MS PGothic" panose="020B0600070205080204" pitchFamily="34" charset="-128"/>
              </a:rPr>
              <a:t> = </a:t>
            </a:r>
            <a:r>
              <a:rPr lang="en-US" altLang="en-US" i="1" dirty="0">
                <a:ea typeface="MS PGothic" panose="020B0600070205080204" pitchFamily="34" charset="-128"/>
              </a:rPr>
              <a:t>h</a:t>
            </a:r>
            <a:r>
              <a:rPr lang="en-US" altLang="en-US" i="1" baseline="-25000" dirty="0">
                <a:ea typeface="MS PGothic" panose="020B0600070205080204" pitchFamily="34" charset="-128"/>
              </a:rPr>
              <a:t>i</a:t>
            </a:r>
            <a:r>
              <a:rPr lang="en-US" altLang="en-US" i="1" dirty="0">
                <a:ea typeface="MS PGothic" panose="020B0600070205080204" pitchFamily="34" charset="-128"/>
              </a:rPr>
              <a:t> *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T</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rPr>
              <a:t> </a:t>
            </a:r>
            <a:r>
              <a:rPr lang="en-US" altLang="en-US" dirty="0">
                <a:ea typeface="MS PGothic" panose="020B0600070205080204" pitchFamily="34" charset="-128"/>
              </a:rPr>
              <a:t>+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dirty="0">
                <a:ea typeface="MS PGothic" panose="020B0600070205080204" pitchFamily="34" charset="-128"/>
              </a:rPr>
              <a:t> * b</a:t>
            </a:r>
            <a:endParaRPr lang="en-US" altLang="en-US" i="1" dirty="0">
              <a:ea typeface="MS PGothic" panose="020B0600070205080204"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64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641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6419">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6419">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6419">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6419">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6419">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64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19"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669527DF-FFDC-4C5E-AEAD-2E439565E11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Selections Using Indices</a:t>
            </a:r>
          </a:p>
        </p:txBody>
      </p:sp>
      <p:sp>
        <p:nvSpPr>
          <p:cNvPr id="316419" name="Rectangle 3">
            <a:extLst>
              <a:ext uri="{FF2B5EF4-FFF2-40B4-BE49-F238E27FC236}">
                <a16:creationId xmlns:a16="http://schemas.microsoft.com/office/drawing/2014/main" id="{7DB53E9F-8A74-4C7D-8CBA-255265F636D5}"/>
              </a:ext>
            </a:extLst>
          </p:cNvPr>
          <p:cNvSpPr>
            <a:spLocks noGrp="1" noChangeArrowheads="1"/>
          </p:cNvSpPr>
          <p:nvPr>
            <p:ph idx="1"/>
          </p:nvPr>
        </p:nvSpPr>
        <p:spPr>
          <a:xfrm>
            <a:off x="1775535" y="871993"/>
            <a:ext cx="5810376" cy="2394581"/>
          </a:xfrm>
        </p:spPr>
        <p:txBody>
          <a:bodyPr/>
          <a:lstStyle/>
          <a:p>
            <a:r>
              <a:rPr lang="en-US" altLang="en-US" b="1" dirty="0">
                <a:ea typeface="MS PGothic" panose="020B0600070205080204" pitchFamily="34" charset="-128"/>
              </a:rPr>
              <a:t>A4</a:t>
            </a:r>
            <a:r>
              <a:rPr lang="en-US" altLang="en-US" dirty="0">
                <a:ea typeface="MS PGothic" panose="020B0600070205080204" pitchFamily="34" charset="-128"/>
              </a:rPr>
              <a:t> (</a:t>
            </a:r>
            <a:r>
              <a:rPr lang="en-US" altLang="en-US" b="1" dirty="0">
                <a:solidFill>
                  <a:srgbClr val="002060"/>
                </a:solidFill>
                <a:ea typeface="MS PGothic" panose="020B0600070205080204" pitchFamily="34" charset="-128"/>
              </a:rPr>
              <a:t>secondary index, equality on key/non-key</a:t>
            </a:r>
            <a:r>
              <a:rPr lang="en-US" altLang="en-US" dirty="0">
                <a:ea typeface="MS PGothic" panose="020B0600070205080204" pitchFamily="34" charset="-128"/>
              </a:rPr>
              <a:t>)</a:t>
            </a:r>
            <a:r>
              <a:rPr lang="en-US" altLang="en-US" i="1" dirty="0">
                <a:ea typeface="MS PGothic" panose="020B0600070205080204" pitchFamily="34" charset="-128"/>
              </a:rPr>
              <a:t>.</a:t>
            </a:r>
            <a:endParaRPr lang="en-US" altLang="en-US" dirty="0">
              <a:ea typeface="MS PGothic" panose="020B0600070205080204" pitchFamily="34" charset="-128"/>
            </a:endParaRPr>
          </a:p>
          <a:p>
            <a:pPr lvl="1"/>
            <a:r>
              <a:rPr lang="en-US" altLang="en-US" dirty="0">
                <a:ea typeface="MS PGothic" panose="020B0600070205080204" pitchFamily="34" charset="-128"/>
              </a:rPr>
              <a:t>Retrieve a single record if the search-key is a candidate key</a:t>
            </a:r>
          </a:p>
          <a:p>
            <a:pPr lvl="2"/>
            <a:r>
              <a:rPr lang="en-US" altLang="en-US" i="1" dirty="0">
                <a:ea typeface="MS PGothic" panose="020B0600070205080204" pitchFamily="34" charset="-128"/>
              </a:rPr>
              <a:t>Cost = (h</a:t>
            </a:r>
            <a:r>
              <a:rPr lang="en-US" altLang="en-US" i="1" baseline="-25000" dirty="0">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+ 1) *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T</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a:t>
            </a:r>
            <a:endParaRPr lang="en-US" altLang="en-US" dirty="0">
              <a:ea typeface="MS PGothic" panose="020B0600070205080204" pitchFamily="34" charset="-128"/>
            </a:endParaRPr>
          </a:p>
          <a:p>
            <a:pPr lvl="1"/>
            <a:r>
              <a:rPr lang="en-US" altLang="en-US" dirty="0">
                <a:ea typeface="MS PGothic" panose="020B0600070205080204" pitchFamily="34" charset="-128"/>
              </a:rPr>
              <a:t>Retrieve multiple records if search-key is not a candidate key</a:t>
            </a:r>
          </a:p>
          <a:p>
            <a:pPr lvl="2"/>
            <a:r>
              <a:rPr lang="en-US" altLang="en-US" dirty="0">
                <a:ea typeface="MS PGothic" panose="020B0600070205080204" pitchFamily="34" charset="-128"/>
              </a:rPr>
              <a:t>each of </a:t>
            </a:r>
            <a:r>
              <a:rPr lang="en-US" altLang="en-US" i="1" dirty="0">
                <a:ea typeface="MS PGothic" panose="020B0600070205080204" pitchFamily="34" charset="-128"/>
              </a:rPr>
              <a:t>n</a:t>
            </a:r>
            <a:r>
              <a:rPr lang="en-US" altLang="en-US" dirty="0">
                <a:ea typeface="MS PGothic" panose="020B0600070205080204" pitchFamily="34" charset="-128"/>
              </a:rPr>
              <a:t> matching records may be on a different block  </a:t>
            </a:r>
          </a:p>
          <a:p>
            <a:pPr lvl="2"/>
            <a:r>
              <a:rPr lang="en-US" altLang="en-US" dirty="0">
                <a:ea typeface="MS PGothic" panose="020B0600070205080204" pitchFamily="34" charset="-128"/>
              </a:rPr>
              <a:t>Cost =  (</a:t>
            </a:r>
            <a:r>
              <a:rPr lang="en-US" altLang="en-US" i="1" dirty="0">
                <a:ea typeface="MS PGothic" panose="020B0600070205080204" pitchFamily="34" charset="-128"/>
              </a:rPr>
              <a:t>h</a:t>
            </a:r>
            <a:r>
              <a:rPr lang="en-US" altLang="en-US" i="1" baseline="-25000" dirty="0">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 </a:t>
            </a:r>
            <a:r>
              <a:rPr lang="en-US" altLang="en-US" i="1" dirty="0">
                <a:ea typeface="MS PGothic" panose="020B0600070205080204" pitchFamily="34" charset="-128"/>
              </a:rPr>
              <a:t>n) *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T</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rPr>
              <a:t> </a:t>
            </a:r>
          </a:p>
          <a:p>
            <a:pPr lvl="3"/>
            <a:r>
              <a:rPr lang="en-US" altLang="en-US" dirty="0">
                <a:ea typeface="MS PGothic" panose="020B0600070205080204" pitchFamily="34" charset="-128"/>
              </a:rPr>
              <a:t>Can be very expensive!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64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641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64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641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641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641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64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19"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a:extLst>
              <a:ext uri="{FF2B5EF4-FFF2-40B4-BE49-F238E27FC236}">
                <a16:creationId xmlns:a16="http://schemas.microsoft.com/office/drawing/2014/main" id="{63DD128C-77F0-4A3D-A3AD-12E6BC9F552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Selections Involving Comparisons</a:t>
            </a:r>
          </a:p>
        </p:txBody>
      </p:sp>
      <p:sp>
        <p:nvSpPr>
          <p:cNvPr id="318467" name="Rectangle 3">
            <a:extLst>
              <a:ext uri="{FF2B5EF4-FFF2-40B4-BE49-F238E27FC236}">
                <a16:creationId xmlns:a16="http://schemas.microsoft.com/office/drawing/2014/main" id="{C20946C2-54EF-43A4-BEEE-FF0078C6C2CB}"/>
              </a:ext>
            </a:extLst>
          </p:cNvPr>
          <p:cNvSpPr>
            <a:spLocks noGrp="1" noChangeArrowheads="1"/>
          </p:cNvSpPr>
          <p:nvPr>
            <p:ph idx="1"/>
          </p:nvPr>
        </p:nvSpPr>
        <p:spPr>
          <a:xfrm>
            <a:off x="1772531" y="881017"/>
            <a:ext cx="5729101" cy="3540590"/>
          </a:xfrm>
        </p:spPr>
        <p:txBody>
          <a:bodyPr/>
          <a:lstStyle/>
          <a:p>
            <a:pPr>
              <a:lnSpc>
                <a:spcPct val="90000"/>
              </a:lnSpc>
            </a:pPr>
            <a:r>
              <a:rPr kumimoji="0" lang="en-US" altLang="en-US" dirty="0">
                <a:ea typeface="MS PGothic" panose="020B0600070205080204" pitchFamily="34" charset="-128"/>
              </a:rPr>
              <a:t>Can implement selections of the form </a:t>
            </a:r>
            <a:r>
              <a:rPr kumimoji="0" lang="en-US" altLang="en-US"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A</a:t>
            </a:r>
            <a:r>
              <a:rPr kumimoji="0" lang="en-US" altLang="en-US" baseline="-25000"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V </a:t>
            </a:r>
            <a:r>
              <a:rPr kumimoji="0" lang="en-US" altLang="en-US" dirty="0">
                <a:ea typeface="MS PGothic" panose="020B0600070205080204" pitchFamily="34" charset="-128"/>
                <a:sym typeface="Symbol" panose="05050102010706020507" pitchFamily="18" charset="2"/>
              </a:rPr>
              <a:t>(</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or </a:t>
            </a:r>
            <a:r>
              <a:rPr kumimoji="0" lang="en-US" altLang="en-US" i="1" baseline="-25000" dirty="0">
                <a:ea typeface="MS PGothic" panose="020B0600070205080204" pitchFamily="34" charset="-128"/>
                <a:sym typeface="Symbol" panose="05050102010706020507" pitchFamily="18" charset="2"/>
              </a:rPr>
              <a:t>A </a:t>
            </a:r>
            <a:r>
              <a:rPr kumimoji="0" lang="en-US" altLang="en-US" baseline="-25000" dirty="0">
                <a:ea typeface="MS PGothic" panose="020B0600070205080204" pitchFamily="34" charset="-128"/>
                <a:sym typeface="Symbol" panose="05050102010706020507" pitchFamily="18" charset="2"/>
              </a:rPr>
              <a:t> </a:t>
            </a:r>
            <a:r>
              <a:rPr kumimoji="0" lang="en-US" altLang="en-US" i="1" baseline="-25000" dirty="0">
                <a:ea typeface="MS PGothic" panose="020B0600070205080204" pitchFamily="34" charset="-128"/>
                <a:sym typeface="Symbol" panose="05050102010706020507" pitchFamily="18" charset="2"/>
              </a:rPr>
              <a:t>V</a:t>
            </a:r>
            <a:r>
              <a:rPr kumimoji="0" lang="en-US" altLang="en-US" dirty="0">
                <a:ea typeface="MS PGothic" panose="020B0600070205080204" pitchFamily="34" charset="-128"/>
                <a:sym typeface="Symbol" panose="05050102010706020507" pitchFamily="18" charset="2"/>
              </a:rPr>
              <a:t>(</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by using</a:t>
            </a:r>
          </a:p>
          <a:p>
            <a:pPr lvl="1">
              <a:lnSpc>
                <a:spcPct val="90000"/>
              </a:lnSpc>
            </a:pPr>
            <a:r>
              <a:rPr kumimoji="0" lang="en-US" altLang="en-US" dirty="0">
                <a:ea typeface="MS PGothic" panose="020B0600070205080204" pitchFamily="34" charset="-128"/>
                <a:sym typeface="Symbol" panose="05050102010706020507" pitchFamily="18" charset="2"/>
              </a:rPr>
              <a:t> a linear file scan,</a:t>
            </a:r>
          </a:p>
          <a:p>
            <a:pPr lvl="1">
              <a:lnSpc>
                <a:spcPct val="90000"/>
              </a:lnSpc>
            </a:pPr>
            <a:r>
              <a:rPr kumimoji="0" lang="en-US" altLang="en-US" dirty="0">
                <a:ea typeface="MS PGothic" panose="020B0600070205080204" pitchFamily="34" charset="-128"/>
                <a:sym typeface="Symbol" panose="05050102010706020507" pitchFamily="18" charset="2"/>
              </a:rPr>
              <a:t> or by using indices in the following ways:</a:t>
            </a:r>
          </a:p>
          <a:p>
            <a:pPr>
              <a:lnSpc>
                <a:spcPct val="90000"/>
              </a:lnSpc>
            </a:pPr>
            <a:r>
              <a:rPr lang="en-US" altLang="en-US" b="1" dirty="0">
                <a:ea typeface="MS PGothic" panose="020B0600070205080204" pitchFamily="34" charset="-128"/>
              </a:rPr>
              <a:t>A5</a:t>
            </a:r>
            <a:r>
              <a:rPr lang="en-US" altLang="en-US" dirty="0">
                <a:ea typeface="MS PGothic" panose="020B0600070205080204" pitchFamily="34" charset="-128"/>
              </a:rPr>
              <a:t> (</a:t>
            </a:r>
            <a:r>
              <a:rPr lang="en-US" altLang="en-US" b="1" dirty="0">
                <a:solidFill>
                  <a:srgbClr val="002060"/>
                </a:solidFill>
                <a:ea typeface="MS PGothic" panose="020B0600070205080204" pitchFamily="34" charset="-128"/>
              </a:rPr>
              <a:t>clustering index, comparison</a:t>
            </a:r>
            <a:r>
              <a:rPr lang="en-US" altLang="en-US" dirty="0">
                <a:ea typeface="MS PGothic" panose="020B0600070205080204" pitchFamily="34" charset="-128"/>
              </a:rPr>
              <a:t>)</a:t>
            </a:r>
            <a:r>
              <a:rPr lang="en-US" altLang="en-US" i="1" dirty="0">
                <a:ea typeface="MS PGothic" panose="020B0600070205080204" pitchFamily="34" charset="-128"/>
              </a:rPr>
              <a:t>.</a:t>
            </a:r>
            <a:r>
              <a:rPr lang="en-US" altLang="en-US" dirty="0">
                <a:ea typeface="MS PGothic" panose="020B0600070205080204" pitchFamily="34" charset="-128"/>
              </a:rPr>
              <a:t> (Relation is sorted on A)</a:t>
            </a:r>
            <a:endParaRPr lang="en-US" altLang="en-US" i="1" dirty="0">
              <a:ea typeface="MS PGothic" panose="020B0600070205080204" pitchFamily="34" charset="-128"/>
            </a:endParaRPr>
          </a:p>
          <a:p>
            <a:pPr lvl="2">
              <a:lnSpc>
                <a:spcPct val="90000"/>
              </a:lnSpc>
            </a:pPr>
            <a:r>
              <a:rPr lang="en-US" altLang="en-US" dirty="0">
                <a:ea typeface="MS PGothic" panose="020B0600070205080204" pitchFamily="34" charset="-128"/>
              </a:rPr>
              <a:t>For </a:t>
            </a:r>
            <a:r>
              <a:rPr kumimoji="0" lang="en-US" altLang="en-US" i="1"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A  V</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use index to find first tuple </a:t>
            </a:r>
            <a:r>
              <a:rPr kumimoji="0" lang="en-US" altLang="en-US" i="1" dirty="0">
                <a:ea typeface="MS PGothic" panose="020B0600070205080204" pitchFamily="34" charset="-128"/>
                <a:sym typeface="Symbol" panose="05050102010706020507" pitchFamily="18" charset="2"/>
              </a:rPr>
              <a:t> v</a:t>
            </a:r>
            <a:r>
              <a:rPr kumimoji="0" lang="en-US" altLang="en-US" dirty="0">
                <a:ea typeface="MS PGothic" panose="020B0600070205080204" pitchFamily="34" charset="-128"/>
                <a:sym typeface="Symbol" panose="05050102010706020507" pitchFamily="18" charset="2"/>
              </a:rPr>
              <a:t>  and scan relation sequentially  from there</a:t>
            </a:r>
          </a:p>
          <a:p>
            <a:pPr lvl="2">
              <a:lnSpc>
                <a:spcPct val="90000"/>
              </a:lnSpc>
            </a:pPr>
            <a:r>
              <a:rPr kumimoji="0" lang="en-US" altLang="en-US" dirty="0">
                <a:ea typeface="MS PGothic" panose="020B0600070205080204" pitchFamily="34" charset="-128"/>
                <a:sym typeface="Symbol" panose="05050102010706020507" pitchFamily="18" charset="2"/>
              </a:rPr>
              <a:t>For </a:t>
            </a:r>
            <a:r>
              <a:rPr kumimoji="0" lang="en-US" altLang="en-US" i="1" baseline="-25000" dirty="0">
                <a:ea typeface="MS PGothic" panose="020B0600070205080204" pitchFamily="34" charset="-128"/>
                <a:sym typeface="Symbol" panose="05050102010706020507" pitchFamily="18" charset="2"/>
              </a:rPr>
              <a:t>A</a:t>
            </a:r>
            <a:r>
              <a:rPr kumimoji="0" lang="en-US" altLang="en-US" baseline="-25000"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V </a:t>
            </a:r>
            <a:r>
              <a:rPr kumimoji="0" lang="en-US" altLang="en-US" dirty="0">
                <a:ea typeface="MS PGothic" panose="020B0600070205080204" pitchFamily="34" charset="-128"/>
                <a:sym typeface="Symbol" panose="05050102010706020507" pitchFamily="18" charset="2"/>
              </a:rPr>
              <a:t>(</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just scan relation sequentially till first tuple &gt; </a:t>
            </a:r>
            <a:r>
              <a:rPr kumimoji="0" lang="en-US" altLang="en-US" i="1" dirty="0">
                <a:ea typeface="MS PGothic" panose="020B0600070205080204" pitchFamily="34" charset="-128"/>
                <a:sym typeface="Symbol" panose="05050102010706020507" pitchFamily="18" charset="2"/>
              </a:rPr>
              <a:t>v; </a:t>
            </a:r>
            <a:r>
              <a:rPr kumimoji="0" lang="en-US" altLang="en-US" dirty="0">
                <a:ea typeface="MS PGothic" panose="020B0600070205080204" pitchFamily="34" charset="-128"/>
                <a:sym typeface="Symbol" panose="05050102010706020507" pitchFamily="18" charset="2"/>
              </a:rPr>
              <a:t>do not use index</a:t>
            </a:r>
            <a:endParaRPr lang="en-US" altLang="en-US" dirty="0">
              <a:ea typeface="MS PGothic" panose="020B0600070205080204" pitchFamily="34" charset="-128"/>
            </a:endParaRPr>
          </a:p>
          <a:p>
            <a:pPr>
              <a:lnSpc>
                <a:spcPct val="90000"/>
              </a:lnSpc>
            </a:pPr>
            <a:r>
              <a:rPr lang="en-US" altLang="en-US" b="1" dirty="0">
                <a:ea typeface="MS PGothic" panose="020B0600070205080204" pitchFamily="34" charset="-128"/>
              </a:rPr>
              <a:t>A6</a:t>
            </a:r>
            <a:r>
              <a:rPr lang="en-US" altLang="en-US" dirty="0">
                <a:ea typeface="MS PGothic" panose="020B0600070205080204" pitchFamily="34" charset="-128"/>
              </a:rPr>
              <a:t> (</a:t>
            </a:r>
            <a:r>
              <a:rPr lang="en-US" altLang="en-US" b="1" dirty="0">
                <a:solidFill>
                  <a:srgbClr val="002060"/>
                </a:solidFill>
                <a:ea typeface="MS PGothic" panose="020B0600070205080204" pitchFamily="34" charset="-128"/>
              </a:rPr>
              <a:t>clustering index, comparison</a:t>
            </a:r>
            <a:r>
              <a:rPr lang="en-US" altLang="en-US" dirty="0">
                <a:ea typeface="MS PGothic" panose="020B0600070205080204" pitchFamily="34" charset="-128"/>
              </a:rPr>
              <a:t>). </a:t>
            </a:r>
          </a:p>
          <a:p>
            <a:pPr lvl="2">
              <a:lnSpc>
                <a:spcPct val="90000"/>
              </a:lnSpc>
            </a:pPr>
            <a:r>
              <a:rPr lang="en-US" altLang="en-US" dirty="0">
                <a:ea typeface="MS PGothic" panose="020B0600070205080204" pitchFamily="34" charset="-128"/>
              </a:rPr>
              <a:t>For </a:t>
            </a:r>
            <a:r>
              <a:rPr kumimoji="0" lang="en-US" altLang="en-US" i="1"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A  V</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use index to find first index entry </a:t>
            </a:r>
            <a:r>
              <a:rPr kumimoji="0" lang="en-US" altLang="en-US" i="1" dirty="0">
                <a:ea typeface="MS PGothic" panose="020B0600070205080204" pitchFamily="34" charset="-128"/>
                <a:sym typeface="Symbol" panose="05050102010706020507" pitchFamily="18" charset="2"/>
              </a:rPr>
              <a:t> v</a:t>
            </a:r>
            <a:r>
              <a:rPr kumimoji="0" lang="en-US" altLang="en-US" dirty="0">
                <a:ea typeface="MS PGothic" panose="020B0600070205080204" pitchFamily="34" charset="-128"/>
                <a:sym typeface="Symbol" panose="05050102010706020507" pitchFamily="18" charset="2"/>
              </a:rPr>
              <a:t> and scan index sequentially  from there, to find pointers to records.</a:t>
            </a:r>
          </a:p>
          <a:p>
            <a:pPr lvl="2">
              <a:lnSpc>
                <a:spcPct val="90000"/>
              </a:lnSpc>
            </a:pPr>
            <a:r>
              <a:rPr kumimoji="0" lang="en-US" altLang="en-US" dirty="0">
                <a:ea typeface="MS PGothic" panose="020B0600070205080204" pitchFamily="34" charset="-128"/>
                <a:sym typeface="Symbol" panose="05050102010706020507" pitchFamily="18" charset="2"/>
              </a:rPr>
              <a:t>For </a:t>
            </a:r>
            <a:r>
              <a:rPr kumimoji="0" lang="en-US" altLang="en-US" i="1" baseline="-25000" dirty="0">
                <a:ea typeface="MS PGothic" panose="020B0600070205080204" pitchFamily="34" charset="-128"/>
                <a:sym typeface="Symbol" panose="05050102010706020507" pitchFamily="18" charset="2"/>
              </a:rPr>
              <a:t>A</a:t>
            </a:r>
            <a:r>
              <a:rPr kumimoji="0" lang="en-US" altLang="en-US" baseline="-25000"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V </a:t>
            </a:r>
            <a:r>
              <a:rPr kumimoji="0" lang="en-US" altLang="en-US" dirty="0">
                <a:ea typeface="MS PGothic" panose="020B0600070205080204" pitchFamily="34" charset="-128"/>
                <a:sym typeface="Symbol" panose="05050102010706020507" pitchFamily="18" charset="2"/>
              </a:rPr>
              <a:t>(</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just scan leaf pages of index finding pointers to records, till first entry &gt; </a:t>
            </a:r>
            <a:r>
              <a:rPr kumimoji="0" lang="en-US" altLang="en-US" i="1" dirty="0">
                <a:ea typeface="MS PGothic" panose="020B0600070205080204" pitchFamily="34" charset="-128"/>
                <a:sym typeface="Symbol" panose="05050102010706020507" pitchFamily="18" charset="2"/>
              </a:rPr>
              <a:t>v</a:t>
            </a:r>
            <a:endParaRPr lang="en-US" altLang="en-US" i="1" dirty="0">
              <a:ea typeface="MS PGothic" panose="020B0600070205080204" pitchFamily="34" charset="-128"/>
            </a:endParaRPr>
          </a:p>
          <a:p>
            <a:pPr lvl="2">
              <a:lnSpc>
                <a:spcPct val="90000"/>
              </a:lnSpc>
            </a:pPr>
            <a:r>
              <a:rPr kumimoji="0" lang="en-US" altLang="en-US" dirty="0">
                <a:ea typeface="MS PGothic" panose="020B0600070205080204" pitchFamily="34" charset="-128"/>
                <a:sym typeface="Symbol" panose="05050102010706020507" pitchFamily="18" charset="2"/>
              </a:rPr>
              <a:t>In either case, retrieve records that are pointed to</a:t>
            </a:r>
          </a:p>
          <a:p>
            <a:pPr lvl="2">
              <a:lnSpc>
                <a:spcPct val="90000"/>
              </a:lnSpc>
            </a:pPr>
            <a:r>
              <a:rPr kumimoji="0" lang="en-US" altLang="en-US" dirty="0">
                <a:ea typeface="MS PGothic" panose="020B0600070205080204" pitchFamily="34" charset="-128"/>
                <a:sym typeface="Symbol" panose="05050102010706020507" pitchFamily="18" charset="2"/>
              </a:rPr>
              <a:t>requires an I/O per record;</a:t>
            </a:r>
            <a:r>
              <a:rPr lang="en-US" altLang="en-US" dirty="0">
                <a:ea typeface="MS PGothic" panose="020B0600070205080204" pitchFamily="34" charset="-128"/>
              </a:rPr>
              <a:t> Linear file scan may be cheaper!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84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84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846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846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846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8467">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846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846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8467">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8467">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846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467"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a:extLst>
              <a:ext uri="{FF2B5EF4-FFF2-40B4-BE49-F238E27FC236}">
                <a16:creationId xmlns:a16="http://schemas.microsoft.com/office/drawing/2014/main" id="{7FD05BB0-1BC5-4784-9BDD-C08905CE858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Implementation of Complex Selections</a:t>
            </a:r>
          </a:p>
        </p:txBody>
      </p:sp>
      <p:sp>
        <p:nvSpPr>
          <p:cNvPr id="319491" name="Rectangle 3">
            <a:extLst>
              <a:ext uri="{FF2B5EF4-FFF2-40B4-BE49-F238E27FC236}">
                <a16:creationId xmlns:a16="http://schemas.microsoft.com/office/drawing/2014/main" id="{BB2B64C1-1D3F-4E22-A3D1-7315FFB6625A}"/>
              </a:ext>
            </a:extLst>
          </p:cNvPr>
          <p:cNvSpPr>
            <a:spLocks noGrp="1" noChangeArrowheads="1"/>
          </p:cNvSpPr>
          <p:nvPr>
            <p:ph idx="1"/>
          </p:nvPr>
        </p:nvSpPr>
        <p:spPr>
          <a:xfrm>
            <a:off x="1779187" y="890041"/>
            <a:ext cx="5629229" cy="3630827"/>
          </a:xfrm>
        </p:spPr>
        <p:txBody>
          <a:bodyPr/>
          <a:lstStyle/>
          <a:p>
            <a:pPr>
              <a:tabLst>
                <a:tab pos="1753791" algn="l"/>
              </a:tabLst>
            </a:pPr>
            <a:r>
              <a:rPr lang="en-US" altLang="en-US" b="1" dirty="0">
                <a:ea typeface="MS PGothic" panose="020B0600070205080204" pitchFamily="34" charset="-128"/>
                <a:sym typeface="Greek Symbols" pitchFamily="18" charset="2"/>
              </a:rPr>
              <a:t>Conjunction:  </a:t>
            </a:r>
            <a:r>
              <a:rPr lang="en-US" altLang="en-US"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Greek Symbols" pitchFamily="18" charset="2"/>
              </a:rPr>
              <a:t>1</a:t>
            </a:r>
            <a:r>
              <a:rPr lang="en-US" altLang="en-US" dirty="0">
                <a:ea typeface="MS PGothic" panose="020B0600070205080204" pitchFamily="34" charset="-128"/>
                <a:sym typeface="Symbol" panose="05050102010706020507" pitchFamily="18" charset="2"/>
              </a:rPr>
              <a:t> </a:t>
            </a:r>
            <a:r>
              <a:rPr lang="en-US" altLang="en-US" baseline="-25000"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Greek Symbols" pitchFamily="18" charset="2"/>
              </a:rPr>
              <a:t>2</a:t>
            </a:r>
            <a:r>
              <a:rPr lang="en-US" altLang="en-US" dirty="0">
                <a:ea typeface="MS PGothic" panose="020B0600070205080204" pitchFamily="34" charset="-128"/>
                <a:sym typeface="Symbol" panose="05050102010706020507" pitchFamily="18" charset="2"/>
              </a:rPr>
              <a:t>. . . </a:t>
            </a:r>
            <a:r>
              <a:rPr lang="en-US" altLang="en-US" baseline="-25000" dirty="0">
                <a:ea typeface="MS PGothic" panose="020B0600070205080204" pitchFamily="34" charset="-128"/>
                <a:sym typeface="Symbol" panose="05050102010706020507" pitchFamily="18" charset="2"/>
              </a:rPr>
              <a:t></a:t>
            </a:r>
            <a:r>
              <a:rPr lang="en-US" altLang="en-US" i="1" baseline="-25000" dirty="0">
                <a:ea typeface="MS PGothic" panose="020B0600070205080204" pitchFamily="34" charset="-128"/>
                <a:sym typeface="Greek Symbols" pitchFamily="18" charset="2"/>
              </a:rPr>
              <a:t>n</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r)  </a:t>
            </a:r>
          </a:p>
          <a:p>
            <a:pPr>
              <a:tabLst>
                <a:tab pos="1753791" algn="l"/>
              </a:tabLst>
            </a:pPr>
            <a:r>
              <a:rPr lang="en-US" altLang="en-US" b="1" dirty="0">
                <a:ea typeface="MS PGothic" panose="020B0600070205080204" pitchFamily="34" charset="-128"/>
              </a:rPr>
              <a:t>A7</a:t>
            </a:r>
            <a:r>
              <a:rPr lang="en-US" altLang="en-US" dirty="0">
                <a:ea typeface="MS PGothic" panose="020B0600070205080204" pitchFamily="34" charset="-128"/>
              </a:rPr>
              <a:t> (</a:t>
            </a:r>
            <a:r>
              <a:rPr lang="en-US" altLang="en-US" b="1" dirty="0">
                <a:solidFill>
                  <a:srgbClr val="002060"/>
                </a:solidFill>
                <a:ea typeface="MS PGothic" panose="020B0600070205080204" pitchFamily="34" charset="-128"/>
              </a:rPr>
              <a:t>conjunctive selection using one index</a:t>
            </a:r>
            <a:r>
              <a:rPr lang="en-US" altLang="en-US" dirty="0">
                <a:ea typeface="MS PGothic" panose="020B0600070205080204" pitchFamily="34" charset="-128"/>
              </a:rPr>
              <a:t>).</a:t>
            </a:r>
            <a:r>
              <a:rPr lang="en-US" altLang="en-US" i="1" dirty="0">
                <a:ea typeface="MS PGothic" panose="020B0600070205080204" pitchFamily="34" charset="-128"/>
              </a:rPr>
              <a:t>  </a:t>
            </a:r>
          </a:p>
          <a:p>
            <a:pPr lvl="1">
              <a:tabLst>
                <a:tab pos="1753791" algn="l"/>
              </a:tabLst>
            </a:pPr>
            <a:r>
              <a:rPr lang="en-US" altLang="en-US" dirty="0">
                <a:ea typeface="MS PGothic" panose="020B0600070205080204" pitchFamily="34" charset="-128"/>
              </a:rPr>
              <a:t>Select a combination of </a:t>
            </a:r>
            <a:r>
              <a:rPr lang="en-US" altLang="en-US" dirty="0">
                <a:ea typeface="MS PGothic" panose="020B0600070205080204" pitchFamily="34" charset="-128"/>
                <a:sym typeface="Symbol" panose="05050102010706020507" pitchFamily="18" charset="2"/>
              </a:rPr>
              <a:t></a:t>
            </a:r>
            <a:r>
              <a:rPr lang="en-US" altLang="en-US" i="1" baseline="-25000" dirty="0" err="1">
                <a:ea typeface="MS PGothic" panose="020B0600070205080204" pitchFamily="34" charset="-128"/>
                <a:sym typeface="Greek Symbols" pitchFamily="18" charset="2"/>
              </a:rPr>
              <a:t>i</a:t>
            </a:r>
            <a:r>
              <a:rPr lang="en-US" altLang="en-US" dirty="0">
                <a:ea typeface="MS PGothic" panose="020B0600070205080204" pitchFamily="34" charset="-128"/>
                <a:sym typeface="Greek Symbols" pitchFamily="18" charset="2"/>
              </a:rPr>
              <a:t> and algorithms A1 through A7 that results in the least cost for </a:t>
            </a:r>
            <a:r>
              <a:rPr lang="en-US" altLang="en-US"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Symbol" panose="05050102010706020507" pitchFamily="18" charset="2"/>
              </a:rPr>
              <a:t></a:t>
            </a:r>
            <a:r>
              <a:rPr lang="en-US" altLang="en-US" i="1" baseline="-25000" dirty="0" err="1">
                <a:ea typeface="MS PGothic" panose="020B0600070205080204" pitchFamily="34" charset="-128"/>
                <a:sym typeface="Symbol" panose="05050102010706020507" pitchFamily="18" charset="2"/>
              </a:rPr>
              <a:t>i</a:t>
            </a:r>
            <a:r>
              <a:rPr lang="en-US" altLang="en-US" dirty="0">
                <a:ea typeface="MS PGothic" panose="020B0600070205080204" pitchFamily="34" charset="-128"/>
                <a:sym typeface="Greek Symbols" pitchFamily="18" charset="2"/>
              </a:rPr>
              <a:t> (</a:t>
            </a:r>
            <a:r>
              <a:rPr lang="en-US" altLang="en-US" i="1" dirty="0">
                <a:ea typeface="MS PGothic" panose="020B0600070205080204" pitchFamily="34" charset="-128"/>
                <a:sym typeface="Greek Symbols" pitchFamily="18" charset="2"/>
              </a:rPr>
              <a:t>r).</a:t>
            </a:r>
          </a:p>
          <a:p>
            <a:pPr lvl="1">
              <a:tabLst>
                <a:tab pos="1753791" algn="l"/>
              </a:tabLst>
            </a:pPr>
            <a:r>
              <a:rPr lang="en-US" altLang="en-US" i="1" dirty="0">
                <a:ea typeface="MS PGothic" panose="020B0600070205080204" pitchFamily="34" charset="-128"/>
                <a:sym typeface="Greek Symbols" pitchFamily="18" charset="2"/>
              </a:rPr>
              <a:t> </a:t>
            </a:r>
            <a:r>
              <a:rPr lang="en-US" altLang="en-US" dirty="0">
                <a:ea typeface="MS PGothic" panose="020B0600070205080204" pitchFamily="34" charset="-128"/>
                <a:sym typeface="Greek Symbols" pitchFamily="18" charset="2"/>
              </a:rPr>
              <a:t>Test other conditions on tuple after fetching it into memory buffer.</a:t>
            </a:r>
          </a:p>
          <a:p>
            <a:pPr>
              <a:tabLst>
                <a:tab pos="1753791" algn="l"/>
              </a:tabLst>
            </a:pPr>
            <a:r>
              <a:rPr lang="en-US" altLang="en-US" b="1" dirty="0">
                <a:ea typeface="MS PGothic" panose="020B0600070205080204" pitchFamily="34" charset="-128"/>
                <a:sym typeface="Greek Symbols" pitchFamily="18" charset="2"/>
              </a:rPr>
              <a:t>A8</a:t>
            </a:r>
            <a:r>
              <a:rPr lang="en-US" altLang="en-US" dirty="0">
                <a:ea typeface="MS PGothic" panose="020B0600070205080204" pitchFamily="34" charset="-128"/>
                <a:sym typeface="Greek Symbols" pitchFamily="18" charset="2"/>
              </a:rPr>
              <a:t> (</a:t>
            </a:r>
            <a:r>
              <a:rPr lang="en-US" altLang="en-US" b="1" dirty="0">
                <a:solidFill>
                  <a:srgbClr val="002060"/>
                </a:solidFill>
                <a:ea typeface="MS PGothic" panose="020B0600070205080204" pitchFamily="34" charset="-128"/>
                <a:sym typeface="Greek Symbols" pitchFamily="18" charset="2"/>
              </a:rPr>
              <a:t>conjunctive selection using composite index</a:t>
            </a:r>
            <a:r>
              <a:rPr lang="en-US" altLang="en-US" dirty="0">
                <a:ea typeface="MS PGothic" panose="020B0600070205080204" pitchFamily="34" charset="-128"/>
                <a:sym typeface="Greek Symbols" pitchFamily="18" charset="2"/>
              </a:rPr>
              <a:t>).  </a:t>
            </a:r>
          </a:p>
          <a:p>
            <a:pPr lvl="1">
              <a:tabLst>
                <a:tab pos="1753791" algn="l"/>
              </a:tabLst>
            </a:pPr>
            <a:r>
              <a:rPr lang="en-US" altLang="en-US" dirty="0">
                <a:ea typeface="MS PGothic" panose="020B0600070205080204" pitchFamily="34" charset="-128"/>
                <a:sym typeface="Greek Symbols" pitchFamily="18" charset="2"/>
              </a:rPr>
              <a:t>Use appropriate composite (multiple-key) index if available.</a:t>
            </a:r>
          </a:p>
          <a:p>
            <a:pPr>
              <a:tabLst>
                <a:tab pos="1753791" algn="l"/>
              </a:tabLst>
            </a:pPr>
            <a:r>
              <a:rPr lang="en-US" altLang="en-US" b="1" dirty="0">
                <a:ea typeface="MS PGothic" panose="020B0600070205080204" pitchFamily="34" charset="-128"/>
                <a:sym typeface="Greek Symbols" pitchFamily="18" charset="2"/>
              </a:rPr>
              <a:t>A9</a:t>
            </a:r>
            <a:r>
              <a:rPr lang="en-US" altLang="en-US" dirty="0">
                <a:ea typeface="MS PGothic" panose="020B0600070205080204" pitchFamily="34" charset="-128"/>
                <a:sym typeface="Greek Symbols" pitchFamily="18" charset="2"/>
              </a:rPr>
              <a:t> (</a:t>
            </a:r>
            <a:r>
              <a:rPr lang="en-US" altLang="en-US" b="1" dirty="0">
                <a:solidFill>
                  <a:srgbClr val="002060"/>
                </a:solidFill>
                <a:ea typeface="MS PGothic" panose="020B0600070205080204" pitchFamily="34" charset="-128"/>
                <a:sym typeface="Greek Symbols" pitchFamily="18" charset="2"/>
              </a:rPr>
              <a:t>conjunctive selection by intersection of identifiers</a:t>
            </a:r>
            <a:r>
              <a:rPr lang="en-US" altLang="en-US" i="1" dirty="0">
                <a:ea typeface="MS PGothic" panose="020B0600070205080204" pitchFamily="34" charset="-128"/>
                <a:sym typeface="Greek Symbols" pitchFamily="18" charset="2"/>
              </a:rPr>
              <a:t>).</a:t>
            </a:r>
            <a:r>
              <a:rPr lang="en-US" altLang="en-US" dirty="0">
                <a:ea typeface="MS PGothic" panose="020B0600070205080204" pitchFamily="34" charset="-128"/>
                <a:sym typeface="Greek Symbols" pitchFamily="18" charset="2"/>
              </a:rPr>
              <a:t> </a:t>
            </a:r>
          </a:p>
          <a:p>
            <a:pPr lvl="1">
              <a:tabLst>
                <a:tab pos="1753791" algn="l"/>
              </a:tabLst>
            </a:pPr>
            <a:r>
              <a:rPr lang="en-US" altLang="en-US" dirty="0">
                <a:ea typeface="MS PGothic" panose="020B0600070205080204" pitchFamily="34" charset="-128"/>
                <a:sym typeface="Greek Symbols" pitchFamily="18" charset="2"/>
              </a:rPr>
              <a:t>Requires indices with record pointers. </a:t>
            </a:r>
          </a:p>
          <a:p>
            <a:pPr lvl="1">
              <a:tabLst>
                <a:tab pos="1753791" algn="l"/>
              </a:tabLst>
            </a:pPr>
            <a:r>
              <a:rPr lang="en-US" altLang="en-US" dirty="0">
                <a:ea typeface="MS PGothic" panose="020B0600070205080204" pitchFamily="34" charset="-128"/>
                <a:sym typeface="Greek Symbols" pitchFamily="18" charset="2"/>
              </a:rPr>
              <a:t>Use corresponding index for each condition, and take intersection of all the obtained sets of record pointers. </a:t>
            </a:r>
          </a:p>
          <a:p>
            <a:pPr lvl="1">
              <a:tabLst>
                <a:tab pos="1753791" algn="l"/>
              </a:tabLst>
            </a:pPr>
            <a:r>
              <a:rPr lang="en-US" altLang="en-US" dirty="0">
                <a:ea typeface="MS PGothic" panose="020B0600070205080204" pitchFamily="34" charset="-128"/>
                <a:sym typeface="Greek Symbols" pitchFamily="18" charset="2"/>
              </a:rPr>
              <a:t>Then fetch records from file</a:t>
            </a:r>
          </a:p>
          <a:p>
            <a:pPr lvl="1">
              <a:tabLst>
                <a:tab pos="1753791" algn="l"/>
              </a:tabLst>
            </a:pPr>
            <a:r>
              <a:rPr lang="en-US" altLang="en-US" dirty="0">
                <a:ea typeface="MS PGothic" panose="020B0600070205080204" pitchFamily="34" charset="-128"/>
                <a:sym typeface="Greek Symbols" pitchFamily="18" charset="2"/>
              </a:rPr>
              <a:t>If some conditions do not have appropriate indices, apply test in memory.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94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949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949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949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9491">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9491">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9491">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9491">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9491">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9491">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949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491"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a:extLst>
              <a:ext uri="{FF2B5EF4-FFF2-40B4-BE49-F238E27FC236}">
                <a16:creationId xmlns:a16="http://schemas.microsoft.com/office/drawing/2014/main" id="{7CA54525-062A-441C-8B55-B1782A395DC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Algorithms for Complex Selections</a:t>
            </a:r>
          </a:p>
        </p:txBody>
      </p:sp>
      <p:sp>
        <p:nvSpPr>
          <p:cNvPr id="320515" name="Rectangle 3">
            <a:extLst>
              <a:ext uri="{FF2B5EF4-FFF2-40B4-BE49-F238E27FC236}">
                <a16:creationId xmlns:a16="http://schemas.microsoft.com/office/drawing/2014/main" id="{855EF866-759B-4729-84CD-6D98CCFE5699}"/>
              </a:ext>
            </a:extLst>
          </p:cNvPr>
          <p:cNvSpPr>
            <a:spLocks noGrp="1" noChangeArrowheads="1"/>
          </p:cNvSpPr>
          <p:nvPr>
            <p:ph idx="1"/>
          </p:nvPr>
        </p:nvSpPr>
        <p:spPr>
          <a:xfrm>
            <a:off x="1772531" y="893457"/>
            <a:ext cx="5695809" cy="2926980"/>
          </a:xfrm>
        </p:spPr>
        <p:txBody>
          <a:bodyPr/>
          <a:lstStyle/>
          <a:p>
            <a:r>
              <a:rPr lang="en-US" altLang="en-US" b="1" dirty="0">
                <a:ea typeface="MS PGothic" panose="020B0600070205080204" pitchFamily="34" charset="-128"/>
                <a:sym typeface="Symbol" panose="05050102010706020507" pitchFamily="18" charset="2"/>
              </a:rPr>
              <a:t>Disjunction:</a:t>
            </a:r>
            <a:r>
              <a:rPr lang="en-US" altLang="en-US"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Greek Symbols" pitchFamily="18" charset="2"/>
              </a:rPr>
              <a:t>1</a:t>
            </a:r>
            <a:r>
              <a:rPr lang="en-US" altLang="en-US" dirty="0">
                <a:ea typeface="MS PGothic" panose="020B0600070205080204" pitchFamily="34" charset="-128"/>
                <a:sym typeface="Symbol" panose="05050102010706020507" pitchFamily="18" charset="2"/>
              </a:rPr>
              <a:t> </a:t>
            </a:r>
            <a:r>
              <a:rPr lang="en-US" altLang="en-US" baseline="-25000"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Greek Symbols" pitchFamily="18" charset="2"/>
              </a:rPr>
              <a:t>2 </a:t>
            </a:r>
            <a:r>
              <a:rPr lang="en-US" altLang="en-US" dirty="0">
                <a:ea typeface="MS PGothic" panose="020B0600070205080204" pitchFamily="34" charset="-128"/>
                <a:sym typeface="Symbol" panose="05050102010706020507" pitchFamily="18" charset="2"/>
              </a:rPr>
              <a:t>. . . </a:t>
            </a:r>
            <a:r>
              <a:rPr lang="en-US" altLang="en-US" baseline="-25000" dirty="0">
                <a:ea typeface="MS PGothic" panose="020B0600070205080204" pitchFamily="34" charset="-128"/>
                <a:sym typeface="Symbol" panose="05050102010706020507" pitchFamily="18" charset="2"/>
              </a:rPr>
              <a:t></a:t>
            </a:r>
            <a:r>
              <a:rPr lang="en-US" altLang="en-US" i="1" baseline="-25000" dirty="0">
                <a:ea typeface="MS PGothic" panose="020B0600070205080204" pitchFamily="34" charset="-128"/>
                <a:sym typeface="Greek Symbols" pitchFamily="18" charset="2"/>
              </a:rPr>
              <a:t>n </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r). </a:t>
            </a:r>
            <a:endParaRPr lang="en-US" altLang="en-US" dirty="0">
              <a:ea typeface="MS PGothic" panose="020B0600070205080204" pitchFamily="34" charset="-128"/>
              <a:sym typeface="Symbol" panose="05050102010706020507" pitchFamily="18" charset="2"/>
            </a:endParaRPr>
          </a:p>
          <a:p>
            <a:r>
              <a:rPr lang="en-US" altLang="en-US" b="1" dirty="0">
                <a:ea typeface="MS PGothic" panose="020B0600070205080204" pitchFamily="34" charset="-128"/>
                <a:sym typeface="Greek Symbols" pitchFamily="18" charset="2"/>
              </a:rPr>
              <a:t>A10</a:t>
            </a:r>
            <a:r>
              <a:rPr lang="en-US" altLang="en-US" dirty="0">
                <a:ea typeface="MS PGothic" panose="020B0600070205080204" pitchFamily="34" charset="-128"/>
                <a:sym typeface="Greek Symbols" pitchFamily="18" charset="2"/>
              </a:rPr>
              <a:t> (</a:t>
            </a:r>
            <a:r>
              <a:rPr lang="en-US" altLang="en-US" b="1" dirty="0">
                <a:solidFill>
                  <a:srgbClr val="002060"/>
                </a:solidFill>
                <a:ea typeface="MS PGothic" panose="020B0600070205080204" pitchFamily="34" charset="-128"/>
                <a:sym typeface="Greek Symbols" pitchFamily="18" charset="2"/>
              </a:rPr>
              <a:t>disjunctive selection by union of identifiers</a:t>
            </a:r>
            <a:r>
              <a:rPr lang="en-US" altLang="en-US" dirty="0">
                <a:ea typeface="MS PGothic" panose="020B0600070205080204" pitchFamily="34" charset="-128"/>
                <a:sym typeface="Greek Symbols" pitchFamily="18" charset="2"/>
              </a:rPr>
              <a:t>). </a:t>
            </a:r>
          </a:p>
          <a:p>
            <a:pPr lvl="1"/>
            <a:r>
              <a:rPr lang="en-US" altLang="en-US" dirty="0">
                <a:ea typeface="MS PGothic" panose="020B0600070205080204" pitchFamily="34" charset="-128"/>
                <a:sym typeface="Greek Symbols" pitchFamily="18" charset="2"/>
              </a:rPr>
              <a:t>Applicable if </a:t>
            </a:r>
            <a:r>
              <a:rPr lang="en-US" altLang="en-US" i="1" dirty="0">
                <a:ea typeface="MS PGothic" panose="020B0600070205080204" pitchFamily="34" charset="-128"/>
                <a:sym typeface="Greek Symbols" pitchFamily="18" charset="2"/>
              </a:rPr>
              <a:t>all </a:t>
            </a:r>
            <a:r>
              <a:rPr lang="en-US" altLang="en-US" dirty="0">
                <a:ea typeface="MS PGothic" panose="020B0600070205080204" pitchFamily="34" charset="-128"/>
                <a:sym typeface="Greek Symbols" pitchFamily="18" charset="2"/>
              </a:rPr>
              <a:t> conditions have available indices.  </a:t>
            </a:r>
          </a:p>
          <a:p>
            <a:pPr lvl="2"/>
            <a:r>
              <a:rPr lang="en-US" altLang="en-US" dirty="0">
                <a:ea typeface="MS PGothic" panose="020B0600070205080204" pitchFamily="34" charset="-128"/>
                <a:sym typeface="Greek Symbols" pitchFamily="18" charset="2"/>
              </a:rPr>
              <a:t>Otherwise use linear scan.</a:t>
            </a:r>
          </a:p>
          <a:p>
            <a:pPr lvl="1"/>
            <a:r>
              <a:rPr lang="en-US" altLang="en-US" dirty="0">
                <a:ea typeface="MS PGothic" panose="020B0600070205080204" pitchFamily="34" charset="-128"/>
                <a:sym typeface="Greek Symbols" pitchFamily="18" charset="2"/>
              </a:rPr>
              <a:t>Use corresponding index for each condition, and take union of all the obtained sets of record pointers. </a:t>
            </a:r>
          </a:p>
          <a:p>
            <a:pPr lvl="1"/>
            <a:r>
              <a:rPr lang="en-US" altLang="en-US" dirty="0">
                <a:ea typeface="MS PGothic" panose="020B0600070205080204" pitchFamily="34" charset="-128"/>
                <a:sym typeface="Greek Symbols" pitchFamily="18" charset="2"/>
              </a:rPr>
              <a:t>Then fetch records from file</a:t>
            </a:r>
          </a:p>
          <a:p>
            <a:r>
              <a:rPr lang="en-US" altLang="en-US" b="1" dirty="0">
                <a:ea typeface="MS PGothic" panose="020B0600070205080204" pitchFamily="34" charset="-128"/>
                <a:sym typeface="Symbol" panose="05050102010706020507" pitchFamily="18" charset="2"/>
              </a:rPr>
              <a:t>Negation:  </a:t>
            </a:r>
            <a:r>
              <a:rPr lang="en-US" altLang="en-US"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Symbol" panose="05050102010706020507" pitchFamily="18" charset="2"/>
              </a:rPr>
              <a:t></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r)</a:t>
            </a:r>
          </a:p>
          <a:p>
            <a:pPr lvl="1"/>
            <a:r>
              <a:rPr lang="en-US" altLang="en-US" dirty="0">
                <a:ea typeface="MS PGothic" panose="020B0600070205080204" pitchFamily="34" charset="-128"/>
                <a:sym typeface="Symbol" panose="05050102010706020507" pitchFamily="18" charset="2"/>
              </a:rPr>
              <a:t>Use linear scan on file</a:t>
            </a:r>
          </a:p>
          <a:p>
            <a:pPr lvl="1"/>
            <a:r>
              <a:rPr lang="en-US" altLang="en-US" dirty="0">
                <a:ea typeface="MS PGothic" panose="020B0600070205080204" pitchFamily="34" charset="-128"/>
                <a:sym typeface="Symbol" panose="05050102010706020507" pitchFamily="18" charset="2"/>
              </a:rPr>
              <a:t>If very few records satisfy , and an index is applicable to </a:t>
            </a:r>
          </a:p>
          <a:p>
            <a:pPr lvl="2"/>
            <a:r>
              <a:rPr lang="en-US" altLang="en-US" dirty="0">
                <a:ea typeface="MS PGothic" panose="020B0600070205080204" pitchFamily="34" charset="-128"/>
                <a:sym typeface="Symbol" panose="05050102010706020507" pitchFamily="18" charset="2"/>
              </a:rPr>
              <a:t> Find satisfying records using index and fetch from file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205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051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051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0515">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051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0515">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051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051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051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051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1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a:extLst>
              <a:ext uri="{FF2B5EF4-FFF2-40B4-BE49-F238E27FC236}">
                <a16:creationId xmlns:a16="http://schemas.microsoft.com/office/drawing/2014/main" id="{30ADAA97-BAE6-4F68-846B-69138BFF140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Sorting</a:t>
            </a:r>
          </a:p>
        </p:txBody>
      </p:sp>
      <p:sp>
        <p:nvSpPr>
          <p:cNvPr id="35843" name="Rectangle 3">
            <a:extLst>
              <a:ext uri="{FF2B5EF4-FFF2-40B4-BE49-F238E27FC236}">
                <a16:creationId xmlns:a16="http://schemas.microsoft.com/office/drawing/2014/main" id="{363E5989-E98B-420C-AFB3-5AD92AE20EC1}"/>
              </a:ext>
            </a:extLst>
          </p:cNvPr>
          <p:cNvSpPr>
            <a:spLocks noGrp="1" noChangeArrowheads="1"/>
          </p:cNvSpPr>
          <p:nvPr>
            <p:ph idx="1"/>
          </p:nvPr>
        </p:nvSpPr>
        <p:spPr>
          <a:xfrm>
            <a:off x="1788851" y="926137"/>
            <a:ext cx="5626223" cy="1564400"/>
          </a:xfrm>
        </p:spPr>
        <p:txBody>
          <a:bodyPr/>
          <a:lstStyle/>
          <a:p>
            <a:r>
              <a:rPr lang="en-US" altLang="en-US" dirty="0">
                <a:ea typeface="MS PGothic" panose="020B0600070205080204" pitchFamily="34" charset="-128"/>
              </a:rPr>
              <a:t>We may build an index on the relation, and then use the index to read the relation in sorted order.  May lead to one disk block access for each tuple.</a:t>
            </a:r>
          </a:p>
          <a:p>
            <a:r>
              <a:rPr lang="en-US" altLang="en-US" dirty="0">
                <a:ea typeface="MS PGothic" panose="020B0600070205080204" pitchFamily="34" charset="-128"/>
              </a:rPr>
              <a:t>For relations that fit in memory, techniques like quicksort can be used.  </a:t>
            </a:r>
          </a:p>
          <a:p>
            <a:pPr lvl="1"/>
            <a:r>
              <a:rPr lang="en-US" altLang="en-US" dirty="0">
                <a:ea typeface="MS PGothic" panose="020B0600070205080204" pitchFamily="34" charset="-128"/>
              </a:rPr>
              <a:t>For relations that don</a:t>
            </a:r>
            <a:r>
              <a:rPr lang="ja-JP" altLang="en-US" dirty="0">
                <a:ea typeface="MS PGothic" panose="020B0600070205080204" pitchFamily="34" charset="-128"/>
              </a:rPr>
              <a:t>’</a:t>
            </a:r>
            <a:r>
              <a:rPr lang="en-US" altLang="ja-JP" dirty="0">
                <a:ea typeface="MS PGothic" panose="020B0600070205080204" pitchFamily="34" charset="-128"/>
              </a:rPr>
              <a:t>t fit in memory, </a:t>
            </a:r>
            <a:r>
              <a:rPr lang="en-US" altLang="ja-JP" b="1" dirty="0">
                <a:ea typeface="MS PGothic" panose="020B0600070205080204" pitchFamily="34" charset="-128"/>
              </a:rPr>
              <a:t>external sort-merge </a:t>
            </a:r>
            <a:r>
              <a:rPr lang="en-US" altLang="ja-JP" dirty="0">
                <a:ea typeface="MS PGothic" panose="020B0600070205080204" pitchFamily="34" charset="-128"/>
              </a:rPr>
              <a:t>is a good choice. </a:t>
            </a:r>
            <a:endParaRPr lang="en-US" altLang="en-US" dirty="0">
              <a:ea typeface="MS PGothic" panose="020B0600070205080204" pitchFamily="34" charset="-128"/>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a:extLst>
              <a:ext uri="{FF2B5EF4-FFF2-40B4-BE49-F238E27FC236}">
                <a16:creationId xmlns:a16="http://schemas.microsoft.com/office/drawing/2014/main" id="{879B8AA5-A0A8-4838-ADA1-686E9F72FFC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Join Operation</a:t>
            </a:r>
          </a:p>
        </p:txBody>
      </p:sp>
      <p:sp>
        <p:nvSpPr>
          <p:cNvPr id="50179" name="Rectangle 3">
            <a:extLst>
              <a:ext uri="{FF2B5EF4-FFF2-40B4-BE49-F238E27FC236}">
                <a16:creationId xmlns:a16="http://schemas.microsoft.com/office/drawing/2014/main" id="{229C29A8-5587-4BF6-ABF6-F0C97C489FAE}"/>
              </a:ext>
            </a:extLst>
          </p:cNvPr>
          <p:cNvSpPr>
            <a:spLocks noGrp="1" noChangeArrowheads="1"/>
          </p:cNvSpPr>
          <p:nvPr>
            <p:ph idx="1"/>
          </p:nvPr>
        </p:nvSpPr>
        <p:spPr>
          <a:xfrm>
            <a:off x="1788851" y="864896"/>
            <a:ext cx="5656974" cy="2827719"/>
          </a:xfrm>
        </p:spPr>
        <p:txBody>
          <a:bodyPr/>
          <a:lstStyle/>
          <a:p>
            <a:r>
              <a:rPr lang="en-US" altLang="en-US" dirty="0">
                <a:ea typeface="MS PGothic" panose="020B0600070205080204" pitchFamily="34" charset="-128"/>
              </a:rPr>
              <a:t>Several different algorithms to implement joins</a:t>
            </a:r>
          </a:p>
          <a:p>
            <a:pPr lvl="1"/>
            <a:r>
              <a:rPr lang="en-US" altLang="en-US" dirty="0">
                <a:ea typeface="MS PGothic" panose="020B0600070205080204" pitchFamily="34" charset="-128"/>
              </a:rPr>
              <a:t>Nested-loop join</a:t>
            </a:r>
          </a:p>
          <a:p>
            <a:pPr lvl="1"/>
            <a:r>
              <a:rPr lang="en-US" altLang="en-US" dirty="0">
                <a:ea typeface="MS PGothic" panose="020B0600070205080204" pitchFamily="34" charset="-128"/>
              </a:rPr>
              <a:t>Block nested-loop join</a:t>
            </a:r>
          </a:p>
          <a:p>
            <a:pPr lvl="1"/>
            <a:r>
              <a:rPr lang="en-US" altLang="en-US" dirty="0">
                <a:ea typeface="MS PGothic" panose="020B0600070205080204" pitchFamily="34" charset="-128"/>
              </a:rPr>
              <a:t>Indexed nested-loop join</a:t>
            </a:r>
          </a:p>
          <a:p>
            <a:pPr lvl="1"/>
            <a:r>
              <a:rPr lang="en-US" altLang="en-US" dirty="0">
                <a:ea typeface="MS PGothic" panose="020B0600070205080204" pitchFamily="34" charset="-128"/>
              </a:rPr>
              <a:t>Merge-join</a:t>
            </a:r>
          </a:p>
          <a:p>
            <a:pPr lvl="1"/>
            <a:r>
              <a:rPr lang="en-US" altLang="en-US" dirty="0">
                <a:ea typeface="MS PGothic" panose="020B0600070205080204" pitchFamily="34" charset="-128"/>
              </a:rPr>
              <a:t>Hash-join</a:t>
            </a:r>
          </a:p>
          <a:p>
            <a:r>
              <a:rPr lang="en-US" altLang="en-US" dirty="0">
                <a:ea typeface="MS PGothic" panose="020B0600070205080204" pitchFamily="34" charset="-128"/>
              </a:rPr>
              <a:t>Choice based on cost estimate</a:t>
            </a:r>
          </a:p>
          <a:p>
            <a:r>
              <a:rPr lang="en-US" altLang="en-US" dirty="0">
                <a:ea typeface="MS PGothic" panose="020B0600070205080204" pitchFamily="34" charset="-128"/>
              </a:rPr>
              <a:t>Examples use the following information</a:t>
            </a:r>
          </a:p>
          <a:p>
            <a:pPr lvl="1"/>
            <a:r>
              <a:rPr lang="en-US" altLang="en-US" dirty="0">
                <a:ea typeface="MS PGothic" panose="020B0600070205080204" pitchFamily="34" charset="-128"/>
              </a:rPr>
              <a:t>Number of records of </a:t>
            </a:r>
            <a:r>
              <a:rPr lang="en-US" altLang="en-US" i="1" dirty="0">
                <a:ea typeface="MS PGothic" panose="020B0600070205080204" pitchFamily="34" charset="-128"/>
              </a:rPr>
              <a:t>student</a:t>
            </a:r>
            <a:r>
              <a:rPr lang="en-US" altLang="en-US" dirty="0">
                <a:ea typeface="MS PGothic" panose="020B0600070205080204" pitchFamily="34" charset="-128"/>
              </a:rPr>
              <a:t>:  5,000     </a:t>
            </a:r>
            <a:r>
              <a:rPr lang="en-US" altLang="en-US" i="1" dirty="0">
                <a:ea typeface="MS PGothic" panose="020B0600070205080204" pitchFamily="34" charset="-128"/>
              </a:rPr>
              <a:t>takes</a:t>
            </a:r>
            <a:r>
              <a:rPr lang="en-US" altLang="en-US" dirty="0">
                <a:ea typeface="MS PGothic" panose="020B0600070205080204" pitchFamily="34" charset="-128"/>
              </a:rPr>
              <a:t>: 10,000</a:t>
            </a:r>
          </a:p>
          <a:p>
            <a:pPr lvl="1"/>
            <a:r>
              <a:rPr lang="en-US" altLang="en-US" dirty="0">
                <a:ea typeface="MS PGothic" panose="020B0600070205080204" pitchFamily="34" charset="-128"/>
              </a:rPr>
              <a:t>Number of blocks of   </a:t>
            </a:r>
            <a:r>
              <a:rPr lang="en-US" altLang="en-US" i="1" dirty="0">
                <a:ea typeface="MS PGothic" panose="020B0600070205080204" pitchFamily="34" charset="-128"/>
              </a:rPr>
              <a:t>student</a:t>
            </a:r>
            <a:r>
              <a:rPr lang="en-US" altLang="en-US" dirty="0">
                <a:ea typeface="MS PGothic" panose="020B0600070205080204" pitchFamily="34" charset="-128"/>
              </a:rPr>
              <a:t>:     100     </a:t>
            </a:r>
            <a:r>
              <a:rPr lang="en-US" altLang="en-US" i="1" dirty="0">
                <a:ea typeface="MS PGothic" panose="020B0600070205080204" pitchFamily="34" charset="-128"/>
              </a:rPr>
              <a:t>takes</a:t>
            </a:r>
            <a:r>
              <a:rPr lang="en-US" altLang="en-US" dirty="0">
                <a:ea typeface="MS PGothic" panose="020B0600070205080204" pitchFamily="34" charset="-128"/>
              </a:rPr>
              <a:t>:      400</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1026">
            <a:extLst>
              <a:ext uri="{FF2B5EF4-FFF2-40B4-BE49-F238E27FC236}">
                <a16:creationId xmlns:a16="http://schemas.microsoft.com/office/drawing/2014/main" id="{91286922-3E05-43EB-BC96-525D4D8EE69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Nested-Loop Join</a:t>
            </a:r>
          </a:p>
        </p:txBody>
      </p:sp>
      <p:sp>
        <p:nvSpPr>
          <p:cNvPr id="52227" name="Rectangle 1027">
            <a:extLst>
              <a:ext uri="{FF2B5EF4-FFF2-40B4-BE49-F238E27FC236}">
                <a16:creationId xmlns:a16="http://schemas.microsoft.com/office/drawing/2014/main" id="{D21FCF93-DB51-4923-B080-101A70BED1CC}"/>
              </a:ext>
            </a:extLst>
          </p:cNvPr>
          <p:cNvSpPr>
            <a:spLocks noGrp="1" noChangeArrowheads="1"/>
          </p:cNvSpPr>
          <p:nvPr>
            <p:ph idx="1"/>
          </p:nvPr>
        </p:nvSpPr>
        <p:spPr>
          <a:xfrm>
            <a:off x="1788851" y="866208"/>
            <a:ext cx="5797060" cy="2412629"/>
          </a:xfrm>
        </p:spPr>
        <p:txBody>
          <a:bodyPr/>
          <a:lstStyle/>
          <a:p>
            <a:pPr>
              <a:tabLst>
                <a:tab pos="346472" algn="l"/>
                <a:tab pos="638175" algn="l"/>
              </a:tabLst>
            </a:pPr>
            <a:r>
              <a:rPr lang="en-US" altLang="en-US" dirty="0">
                <a:ea typeface="MS PGothic" panose="020B0600070205080204" pitchFamily="34" charset="-128"/>
              </a:rPr>
              <a:t>To compute the theta join        </a:t>
            </a:r>
            <a:r>
              <a:rPr lang="en-US" altLang="en-US" i="1" dirty="0">
                <a:ea typeface="MS PGothic" panose="020B0600070205080204" pitchFamily="34" charset="-128"/>
              </a:rPr>
              <a:t>r</a:t>
            </a:r>
            <a:r>
              <a:rPr lang="en-US" altLang="en-US" dirty="0">
                <a:ea typeface="MS PGothic" panose="020B0600070205080204" pitchFamily="34" charset="-128"/>
              </a:rPr>
              <a:t>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baseline="-25000" dirty="0">
                <a:ea typeface="MS PGothic" panose="020B0600070205080204" pitchFamily="34" charset="-128"/>
                <a:sym typeface="Symbol" panose="05050102010706020507" pitchFamily="18" charset="2"/>
              </a:rPr>
              <a:t></a:t>
            </a: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s</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a:t>
            </a:r>
            <a:r>
              <a:rPr lang="en-US" altLang="en-US" b="1" dirty="0">
                <a:ea typeface="MS PGothic" panose="020B0600070205080204" pitchFamily="34" charset="-128"/>
                <a:sym typeface="Symbol" panose="05050102010706020507" pitchFamily="18" charset="2"/>
              </a:rPr>
              <a:t>for each</a:t>
            </a:r>
            <a:r>
              <a:rPr lang="en-US" altLang="en-US" dirty="0">
                <a:ea typeface="MS PGothic" panose="020B0600070205080204" pitchFamily="34" charset="-128"/>
                <a:sym typeface="Symbol" panose="05050102010706020507" pitchFamily="18" charset="2"/>
              </a:rPr>
              <a:t> tuple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r</a:t>
            </a:r>
            <a:r>
              <a:rPr lang="en-US" altLang="en-US" b="1" dirty="0">
                <a:ea typeface="MS PGothic" panose="020B0600070205080204" pitchFamily="34" charset="-128"/>
                <a:sym typeface="Symbol" panose="05050102010706020507" pitchFamily="18" charset="2"/>
              </a:rPr>
              <a:t> in </a:t>
            </a:r>
            <a:r>
              <a:rPr lang="en-US" altLang="en-US" i="1" dirty="0">
                <a:ea typeface="MS PGothic" panose="020B0600070205080204" pitchFamily="34" charset="-128"/>
                <a:sym typeface="Symbol" panose="05050102010706020507" pitchFamily="18" charset="2"/>
              </a:rPr>
              <a:t>r</a:t>
            </a:r>
            <a:r>
              <a:rPr lang="en-US" altLang="en-US" b="1" dirty="0">
                <a:ea typeface="MS PGothic" panose="020B0600070205080204" pitchFamily="34" charset="-128"/>
                <a:sym typeface="Symbol" panose="05050102010706020507" pitchFamily="18" charset="2"/>
              </a:rPr>
              <a:t> do begin</a:t>
            </a:r>
            <a:br>
              <a:rPr lang="en-US" altLang="en-US" b="1" dirty="0">
                <a:ea typeface="MS PGothic" panose="020B0600070205080204" pitchFamily="34" charset="-128"/>
                <a:sym typeface="Symbol" panose="05050102010706020507" pitchFamily="18" charset="2"/>
              </a:rPr>
            </a:br>
            <a:r>
              <a:rPr lang="en-US" altLang="en-US" b="1" dirty="0">
                <a:ea typeface="MS PGothic" panose="020B0600070205080204" pitchFamily="34" charset="-128"/>
                <a:sym typeface="Symbol" panose="05050102010706020507" pitchFamily="18" charset="2"/>
              </a:rPr>
              <a:t>	        for each tuple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 </a:t>
            </a:r>
            <a:r>
              <a:rPr lang="en-US" altLang="en-US" b="1" dirty="0">
                <a:ea typeface="MS PGothic" panose="020B0600070205080204" pitchFamily="34" charset="-128"/>
                <a:sym typeface="Symbol" panose="05050102010706020507" pitchFamily="18" charset="2"/>
              </a:rPr>
              <a:t> in </a:t>
            </a:r>
            <a:r>
              <a:rPr lang="en-US" altLang="en-US" i="1" dirty="0">
                <a:ea typeface="MS PGothic" panose="020B0600070205080204" pitchFamily="34" charset="-128"/>
                <a:sym typeface="Symbol" panose="05050102010706020507" pitchFamily="18" charset="2"/>
              </a:rPr>
              <a:t>s</a:t>
            </a:r>
            <a:r>
              <a:rPr lang="en-US" altLang="en-US" b="1" dirty="0">
                <a:ea typeface="MS PGothic" panose="020B0600070205080204" pitchFamily="34" charset="-128"/>
                <a:sym typeface="Symbol" panose="05050102010706020507" pitchFamily="18" charset="2"/>
              </a:rPr>
              <a:t> do begin</a:t>
            </a:r>
            <a:br>
              <a:rPr lang="en-US" altLang="en-US" b="1" dirty="0">
                <a:ea typeface="MS PGothic" panose="020B0600070205080204" pitchFamily="34" charset="-128"/>
                <a:sym typeface="Symbol" panose="05050102010706020507" pitchFamily="18" charset="2"/>
              </a:rPr>
            </a:br>
            <a:r>
              <a:rPr lang="en-US" altLang="en-US" b="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test pair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r</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to see if they satisfy the join condition </a:t>
            </a:r>
            <a:r>
              <a:rPr lang="en-US" altLang="en-US" i="1" dirty="0">
                <a:ea typeface="MS PGothic" panose="020B0600070205080204" pitchFamily="34" charset="-128"/>
                <a:sym typeface="Greek Symbols" pitchFamily="18" charset="2"/>
              </a:rPr>
              <a:t> </a:t>
            </a:r>
            <a:br>
              <a:rPr lang="en-US" altLang="en-US" dirty="0">
                <a:ea typeface="MS PGothic" panose="020B0600070205080204" pitchFamily="34" charset="-128"/>
                <a:sym typeface="Greek Symbols" pitchFamily="18" charset="2"/>
              </a:rPr>
            </a:br>
            <a:r>
              <a:rPr lang="en-US" altLang="en-US" dirty="0">
                <a:ea typeface="MS PGothic" panose="020B0600070205080204" pitchFamily="34" charset="-128"/>
                <a:sym typeface="Greek Symbols" pitchFamily="18" charset="2"/>
              </a:rPr>
              <a:t>		     if they do, add </a:t>
            </a:r>
            <a:r>
              <a:rPr lang="en-US" altLang="en-US" i="1" dirty="0" err="1">
                <a:ea typeface="MS PGothic" panose="020B0600070205080204" pitchFamily="34" charset="-128"/>
                <a:sym typeface="Greek Symbols" pitchFamily="18" charset="2"/>
              </a:rPr>
              <a:t>t</a:t>
            </a:r>
            <a:r>
              <a:rPr lang="en-US" altLang="en-US" i="1" baseline="-25000" dirty="0" err="1">
                <a:ea typeface="MS PGothic" panose="020B0600070205080204" pitchFamily="34" charset="-128"/>
                <a:sym typeface="Greek Symbols" pitchFamily="18" charset="2"/>
              </a:rPr>
              <a:t>r</a:t>
            </a:r>
            <a:r>
              <a:rPr lang="en-US" altLang="en-US" i="1" dirty="0">
                <a:ea typeface="MS PGothic" panose="020B0600070205080204" pitchFamily="34" charset="-128"/>
                <a:sym typeface="Greek Symbols" pitchFamily="18" charset="2"/>
              </a:rPr>
              <a:t> • </a:t>
            </a:r>
            <a:r>
              <a:rPr lang="en-US" altLang="en-US" i="1" dirty="0" err="1">
                <a:ea typeface="MS PGothic" panose="020B0600070205080204" pitchFamily="34" charset="-128"/>
                <a:sym typeface="Greek Symbols" pitchFamily="18" charset="2"/>
              </a:rPr>
              <a:t>t</a:t>
            </a:r>
            <a:r>
              <a:rPr lang="en-US" altLang="en-US" i="1" baseline="-25000" dirty="0" err="1">
                <a:ea typeface="MS PGothic" panose="020B0600070205080204" pitchFamily="34" charset="-128"/>
                <a:sym typeface="Greek Symbols" pitchFamily="18" charset="2"/>
              </a:rPr>
              <a:t>s</a:t>
            </a:r>
            <a:r>
              <a:rPr lang="en-US" altLang="en-US" dirty="0">
                <a:ea typeface="MS PGothic" panose="020B0600070205080204" pitchFamily="34" charset="-128"/>
                <a:sym typeface="Greek Symbols" pitchFamily="18" charset="2"/>
              </a:rPr>
              <a:t> to the result.</a:t>
            </a:r>
            <a:br>
              <a:rPr lang="en-US" altLang="en-US" dirty="0">
                <a:ea typeface="MS PGothic" panose="020B0600070205080204" pitchFamily="34" charset="-128"/>
                <a:sym typeface="Greek Symbols" pitchFamily="18" charset="2"/>
              </a:rPr>
            </a:br>
            <a:r>
              <a:rPr lang="en-US" altLang="en-US" dirty="0">
                <a:ea typeface="MS PGothic" panose="020B0600070205080204" pitchFamily="34" charset="-128"/>
                <a:sym typeface="Greek Symbols" pitchFamily="18" charset="2"/>
              </a:rPr>
              <a:t>	        </a:t>
            </a:r>
            <a:r>
              <a:rPr lang="en-US" altLang="en-US" b="1" dirty="0">
                <a:ea typeface="MS PGothic" panose="020B0600070205080204" pitchFamily="34" charset="-128"/>
                <a:sym typeface="Greek Symbols" pitchFamily="18" charset="2"/>
              </a:rPr>
              <a:t>end</a:t>
            </a:r>
            <a:br>
              <a:rPr lang="en-US" altLang="en-US" b="1" dirty="0">
                <a:ea typeface="MS PGothic" panose="020B0600070205080204" pitchFamily="34" charset="-128"/>
                <a:sym typeface="Greek Symbols" pitchFamily="18" charset="2"/>
              </a:rPr>
            </a:br>
            <a:r>
              <a:rPr lang="en-US" altLang="en-US" b="1" dirty="0">
                <a:ea typeface="MS PGothic" panose="020B0600070205080204" pitchFamily="34" charset="-128"/>
                <a:sym typeface="Greek Symbols" pitchFamily="18" charset="2"/>
              </a:rPr>
              <a:t>     </a:t>
            </a:r>
            <a:r>
              <a:rPr lang="en-US" altLang="en-US" b="1" dirty="0" err="1">
                <a:ea typeface="MS PGothic" panose="020B0600070205080204" pitchFamily="34" charset="-128"/>
                <a:sym typeface="Greek Symbols" pitchFamily="18" charset="2"/>
              </a:rPr>
              <a:t>end</a:t>
            </a:r>
            <a:endParaRPr lang="en-US" altLang="en-US" dirty="0">
              <a:ea typeface="MS PGothic" panose="020B0600070205080204" pitchFamily="34" charset="-128"/>
              <a:sym typeface="Greek Symbols" pitchFamily="18" charset="2"/>
            </a:endParaRPr>
          </a:p>
          <a:p>
            <a:pPr>
              <a:tabLst>
                <a:tab pos="346472" algn="l"/>
                <a:tab pos="638175" algn="l"/>
              </a:tabLst>
            </a:pPr>
            <a:r>
              <a:rPr lang="en-US" altLang="en-US" i="1" dirty="0">
                <a:ea typeface="MS PGothic" panose="020B0600070205080204" pitchFamily="34" charset="-128"/>
                <a:sym typeface="Greek Symbols" pitchFamily="18" charset="2"/>
              </a:rPr>
              <a:t>r</a:t>
            </a:r>
            <a:r>
              <a:rPr lang="en-US" altLang="en-US" dirty="0">
                <a:ea typeface="MS PGothic" panose="020B0600070205080204" pitchFamily="34" charset="-128"/>
                <a:sym typeface="Greek Symbols" pitchFamily="18" charset="2"/>
              </a:rPr>
              <a:t>  is called the </a:t>
            </a:r>
            <a:r>
              <a:rPr lang="en-US" altLang="en-US" b="1" dirty="0">
                <a:solidFill>
                  <a:srgbClr val="002060"/>
                </a:solidFill>
                <a:ea typeface="MS PGothic" panose="020B0600070205080204" pitchFamily="34" charset="-128"/>
                <a:sym typeface="Greek Symbols" pitchFamily="18" charset="2"/>
              </a:rPr>
              <a:t>outer</a:t>
            </a:r>
            <a:r>
              <a:rPr lang="en-US" altLang="en-US" dirty="0">
                <a:solidFill>
                  <a:srgbClr val="002060"/>
                </a:solidFill>
                <a:ea typeface="MS PGothic" panose="020B0600070205080204" pitchFamily="34" charset="-128"/>
                <a:sym typeface="Greek Symbols" pitchFamily="18" charset="2"/>
              </a:rPr>
              <a:t> </a:t>
            </a:r>
            <a:r>
              <a:rPr lang="en-US" altLang="en-US" b="1" dirty="0">
                <a:solidFill>
                  <a:srgbClr val="002060"/>
                </a:solidFill>
                <a:ea typeface="MS PGothic" panose="020B0600070205080204" pitchFamily="34" charset="-128"/>
                <a:sym typeface="Greek Symbols" pitchFamily="18" charset="2"/>
              </a:rPr>
              <a:t>relation</a:t>
            </a:r>
            <a:r>
              <a:rPr lang="en-US" altLang="en-US" dirty="0">
                <a:solidFill>
                  <a:srgbClr val="002060"/>
                </a:solidFill>
                <a:ea typeface="MS PGothic" panose="020B0600070205080204" pitchFamily="34" charset="-128"/>
                <a:sym typeface="Greek Symbols" pitchFamily="18" charset="2"/>
              </a:rPr>
              <a:t> </a:t>
            </a:r>
            <a:r>
              <a:rPr lang="en-US" altLang="en-US" dirty="0">
                <a:ea typeface="MS PGothic" panose="020B0600070205080204" pitchFamily="34" charset="-128"/>
                <a:sym typeface="Greek Symbols" pitchFamily="18" charset="2"/>
              </a:rPr>
              <a:t>and </a:t>
            </a:r>
            <a:r>
              <a:rPr lang="en-US" altLang="en-US" i="1" dirty="0">
                <a:ea typeface="MS PGothic" panose="020B0600070205080204" pitchFamily="34" charset="-128"/>
                <a:sym typeface="Greek Symbols" pitchFamily="18" charset="2"/>
              </a:rPr>
              <a:t>s</a:t>
            </a:r>
            <a:r>
              <a:rPr lang="en-US" altLang="en-US" dirty="0">
                <a:ea typeface="MS PGothic" panose="020B0600070205080204" pitchFamily="34" charset="-128"/>
                <a:sym typeface="Greek Symbols" pitchFamily="18" charset="2"/>
              </a:rPr>
              <a:t> the </a:t>
            </a:r>
            <a:r>
              <a:rPr lang="en-US" altLang="en-US" b="1" dirty="0">
                <a:solidFill>
                  <a:srgbClr val="002060"/>
                </a:solidFill>
                <a:ea typeface="MS PGothic" panose="020B0600070205080204" pitchFamily="34" charset="-128"/>
                <a:sym typeface="Greek Symbols" pitchFamily="18" charset="2"/>
              </a:rPr>
              <a:t>inner relation</a:t>
            </a:r>
            <a:r>
              <a:rPr lang="en-US" altLang="en-US" dirty="0">
                <a:solidFill>
                  <a:srgbClr val="002060"/>
                </a:solidFill>
                <a:ea typeface="MS PGothic" panose="020B0600070205080204" pitchFamily="34" charset="-128"/>
                <a:sym typeface="Greek Symbols" pitchFamily="18" charset="2"/>
              </a:rPr>
              <a:t> </a:t>
            </a:r>
            <a:r>
              <a:rPr lang="en-US" altLang="en-US" dirty="0">
                <a:ea typeface="MS PGothic" panose="020B0600070205080204" pitchFamily="34" charset="-128"/>
                <a:sym typeface="Greek Symbols" pitchFamily="18" charset="2"/>
              </a:rPr>
              <a:t>of the join.</a:t>
            </a:r>
          </a:p>
          <a:p>
            <a:pPr>
              <a:tabLst>
                <a:tab pos="346472" algn="l"/>
                <a:tab pos="638175" algn="l"/>
              </a:tabLst>
            </a:pPr>
            <a:r>
              <a:rPr lang="en-US" altLang="en-US" dirty="0">
                <a:ea typeface="MS PGothic" panose="020B0600070205080204" pitchFamily="34" charset="-128"/>
                <a:sym typeface="Greek Symbols" pitchFamily="18" charset="2"/>
              </a:rPr>
              <a:t>Requires no indices and can be used with any kind of join condition.</a:t>
            </a:r>
          </a:p>
          <a:p>
            <a:pPr>
              <a:tabLst>
                <a:tab pos="346472" algn="l"/>
                <a:tab pos="638175" algn="l"/>
              </a:tabLst>
            </a:pPr>
            <a:r>
              <a:rPr lang="en-US" altLang="en-US" dirty="0">
                <a:ea typeface="MS PGothic" panose="020B0600070205080204" pitchFamily="34" charset="-128"/>
                <a:sym typeface="Greek Symbols" pitchFamily="18" charset="2"/>
              </a:rPr>
              <a:t>Expensive since it examines every pair of tuples in the two relations.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a:extLst>
              <a:ext uri="{FF2B5EF4-FFF2-40B4-BE49-F238E27FC236}">
                <a16:creationId xmlns:a16="http://schemas.microsoft.com/office/drawing/2014/main" id="{857CDEC3-6BD7-4F5B-9D23-EF0F2519ACC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Nested-Loop Join (Cont.)</a:t>
            </a:r>
          </a:p>
        </p:txBody>
      </p:sp>
      <p:sp>
        <p:nvSpPr>
          <p:cNvPr id="54275" name="Rectangle 3">
            <a:extLst>
              <a:ext uri="{FF2B5EF4-FFF2-40B4-BE49-F238E27FC236}">
                <a16:creationId xmlns:a16="http://schemas.microsoft.com/office/drawing/2014/main" id="{F91C2E64-0FB9-436E-9F23-CCE048FE2E75}"/>
              </a:ext>
            </a:extLst>
          </p:cNvPr>
          <p:cNvSpPr>
            <a:spLocks noGrp="1" noChangeArrowheads="1"/>
          </p:cNvSpPr>
          <p:nvPr>
            <p:ph idx="1"/>
          </p:nvPr>
        </p:nvSpPr>
        <p:spPr>
          <a:xfrm>
            <a:off x="1785848" y="873919"/>
            <a:ext cx="5675834" cy="3902869"/>
          </a:xfrm>
        </p:spPr>
        <p:txBody>
          <a:bodyPr/>
          <a:lstStyle/>
          <a:p>
            <a:r>
              <a:rPr lang="en-US" altLang="en-US" dirty="0">
                <a:ea typeface="MS PGothic" panose="020B0600070205080204" pitchFamily="34" charset="-128"/>
              </a:rPr>
              <a:t>In the worst case, if there is enough memory only to hold one block of each relation, the estimated cost is </a:t>
            </a:r>
            <a:br>
              <a:rPr lang="en-US" altLang="en-US" dirty="0">
                <a:ea typeface="MS PGothic" panose="020B0600070205080204" pitchFamily="34" charset="-128"/>
              </a:rPr>
            </a:br>
            <a:r>
              <a:rPr lang="en-US" altLang="en-US" dirty="0">
                <a:ea typeface="MS PGothic" panose="020B0600070205080204" pitchFamily="34" charset="-128"/>
              </a:rPr>
              <a:t>       </a:t>
            </a:r>
            <a:r>
              <a:rPr lang="en-US" altLang="en-US" sz="1500" i="1" dirty="0">
                <a:ea typeface="MS PGothic" panose="020B0600070205080204" pitchFamily="34" charset="-128"/>
              </a:rPr>
              <a:t>n</a:t>
            </a:r>
            <a:r>
              <a:rPr lang="en-US" altLang="en-US" sz="1500" i="1" baseline="-25000" dirty="0">
                <a:ea typeface="MS PGothic" panose="020B0600070205080204" pitchFamily="34" charset="-128"/>
              </a:rPr>
              <a:t>r</a:t>
            </a:r>
            <a:r>
              <a:rPr lang="en-US" altLang="en-US" sz="1500" i="1" dirty="0">
                <a:ea typeface="MS PGothic" panose="020B0600070205080204" pitchFamily="34" charset="-128"/>
              </a:rPr>
              <a:t> </a:t>
            </a:r>
            <a:r>
              <a:rPr lang="en-US" altLang="en-US" sz="1500" dirty="0">
                <a:ea typeface="MS PGothic" panose="020B0600070205080204" pitchFamily="34" charset="-128"/>
                <a:sym typeface="Symbol" panose="05050102010706020507" pitchFamily="18" charset="2"/>
              </a:rPr>
              <a:t> </a:t>
            </a:r>
            <a:r>
              <a:rPr lang="en-US" altLang="en-US" sz="1500" i="1" dirty="0">
                <a:ea typeface="MS PGothic" panose="020B0600070205080204" pitchFamily="34" charset="-128"/>
                <a:sym typeface="Symbol" panose="05050102010706020507" pitchFamily="18" charset="2"/>
              </a:rPr>
              <a:t>b</a:t>
            </a:r>
            <a:r>
              <a:rPr lang="en-US" altLang="en-US" sz="1500" i="1" baseline="-25000" dirty="0">
                <a:ea typeface="MS PGothic" panose="020B0600070205080204" pitchFamily="34" charset="-128"/>
                <a:sym typeface="Symbol" panose="05050102010706020507" pitchFamily="18" charset="2"/>
              </a:rPr>
              <a:t>s</a:t>
            </a:r>
            <a:r>
              <a:rPr lang="en-US" altLang="en-US" sz="1500" dirty="0">
                <a:ea typeface="MS PGothic" panose="020B0600070205080204" pitchFamily="34" charset="-128"/>
                <a:sym typeface="Symbol" panose="05050102010706020507" pitchFamily="18" charset="2"/>
              </a:rPr>
              <a:t> +</a:t>
            </a:r>
            <a:r>
              <a:rPr lang="en-US" altLang="en-US" sz="1500" i="1" dirty="0">
                <a:ea typeface="MS PGothic" panose="020B0600070205080204" pitchFamily="34" charset="-128"/>
                <a:sym typeface="Symbol" panose="05050102010706020507" pitchFamily="18" charset="2"/>
              </a:rPr>
              <a:t> </a:t>
            </a:r>
            <a:r>
              <a:rPr lang="en-US" altLang="en-US" sz="1500" i="1" dirty="0" err="1">
                <a:ea typeface="MS PGothic" panose="020B0600070205080204" pitchFamily="34" charset="-128"/>
                <a:sym typeface="Symbol" panose="05050102010706020507" pitchFamily="18" charset="2"/>
              </a:rPr>
              <a:t>b</a:t>
            </a:r>
            <a:r>
              <a:rPr lang="en-US" altLang="en-US" sz="1500" i="1" baseline="-25000" dirty="0" err="1">
                <a:ea typeface="MS PGothic" panose="020B0600070205080204" pitchFamily="34" charset="-128"/>
                <a:sym typeface="Symbol" panose="05050102010706020507" pitchFamily="18" charset="2"/>
              </a:rPr>
              <a:t>r</a:t>
            </a:r>
            <a:r>
              <a:rPr lang="en-US" altLang="en-US" sz="1500"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block transfers, plus  </a:t>
            </a:r>
            <a:r>
              <a:rPr lang="en-US" altLang="en-US" sz="1500" i="1" dirty="0" err="1">
                <a:ea typeface="MS PGothic" panose="020B0600070205080204" pitchFamily="34" charset="-128"/>
              </a:rPr>
              <a:t>n</a:t>
            </a:r>
            <a:r>
              <a:rPr lang="en-US" altLang="en-US" sz="1500" i="1" baseline="-25000" dirty="0" err="1">
                <a:ea typeface="MS PGothic" panose="020B0600070205080204" pitchFamily="34" charset="-128"/>
              </a:rPr>
              <a:t>r</a:t>
            </a:r>
            <a:r>
              <a:rPr lang="en-US" altLang="en-US" sz="1500" i="1" dirty="0">
                <a:ea typeface="MS PGothic" panose="020B0600070205080204" pitchFamily="34" charset="-128"/>
              </a:rPr>
              <a:t> </a:t>
            </a:r>
            <a:r>
              <a:rPr lang="en-US" altLang="en-US" sz="1500" dirty="0">
                <a:ea typeface="MS PGothic" panose="020B0600070205080204" pitchFamily="34" charset="-128"/>
                <a:sym typeface="Symbol" panose="05050102010706020507" pitchFamily="18" charset="2"/>
              </a:rPr>
              <a:t>+</a:t>
            </a:r>
            <a:r>
              <a:rPr lang="en-US" altLang="en-US" sz="1500" i="1" dirty="0">
                <a:ea typeface="MS PGothic" panose="020B0600070205080204" pitchFamily="34" charset="-128"/>
                <a:sym typeface="Symbol" panose="05050102010706020507" pitchFamily="18" charset="2"/>
              </a:rPr>
              <a:t> </a:t>
            </a:r>
            <a:r>
              <a:rPr lang="en-US" altLang="en-US" sz="1500" i="1" dirty="0" err="1">
                <a:ea typeface="MS PGothic" panose="020B0600070205080204" pitchFamily="34" charset="-128"/>
                <a:sym typeface="Symbol" panose="05050102010706020507" pitchFamily="18" charset="2"/>
              </a:rPr>
              <a:t>b</a:t>
            </a:r>
            <a:r>
              <a:rPr lang="en-US" altLang="en-US" sz="1500" i="1" baseline="-25000" dirty="0" err="1">
                <a:ea typeface="MS PGothic" panose="020B0600070205080204" pitchFamily="34" charset="-128"/>
                <a:sym typeface="Symbol" panose="05050102010706020507" pitchFamily="18" charset="2"/>
              </a:rPr>
              <a:t>r</a:t>
            </a:r>
            <a:r>
              <a:rPr lang="en-US" altLang="en-US" sz="1500"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seeks</a:t>
            </a:r>
            <a:endParaRPr lang="en-US" altLang="en-US" sz="1200" dirty="0">
              <a:ea typeface="MS PGothic" panose="020B0600070205080204" pitchFamily="34" charset="-128"/>
              <a:sym typeface="Symbol" panose="05050102010706020507" pitchFamily="18" charset="2"/>
            </a:endParaRPr>
          </a:p>
          <a:p>
            <a:r>
              <a:rPr lang="en-US" altLang="en-US" dirty="0">
                <a:ea typeface="MS PGothic" panose="020B0600070205080204" pitchFamily="34" charset="-128"/>
                <a:sym typeface="Symbol" panose="05050102010706020507" pitchFamily="18" charset="2"/>
              </a:rPr>
              <a:t>If the smaller relation fits entirely in memory, use that as the inner relation.</a:t>
            </a:r>
          </a:p>
          <a:p>
            <a:pPr lvl="1"/>
            <a:r>
              <a:rPr lang="en-US" altLang="en-US" dirty="0">
                <a:ea typeface="MS PGothic" panose="020B0600070205080204" pitchFamily="34" charset="-128"/>
                <a:sym typeface="Symbol" panose="05050102010706020507" pitchFamily="18" charset="2"/>
              </a:rPr>
              <a:t> Reduces cost to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 + </a:t>
            </a:r>
            <a:r>
              <a:rPr lang="en-US" altLang="en-US" i="1" dirty="0">
                <a:ea typeface="MS PGothic" panose="020B0600070205080204" pitchFamily="34" charset="-128"/>
                <a:sym typeface="Symbol" panose="05050102010706020507" pitchFamily="18" charset="2"/>
              </a:rPr>
              <a:t>b</a:t>
            </a:r>
            <a:r>
              <a:rPr lang="en-US" altLang="en-US" i="1" baseline="-25000" dirty="0">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block transfers and 2 seeks</a:t>
            </a:r>
          </a:p>
          <a:p>
            <a:r>
              <a:rPr lang="en-US" altLang="en-US" dirty="0">
                <a:ea typeface="MS PGothic" panose="020B0600070205080204" pitchFamily="34" charset="-128"/>
                <a:sym typeface="Symbol" panose="05050102010706020507" pitchFamily="18" charset="2"/>
              </a:rPr>
              <a:t>Assuming worst case memory availability cost estimate is</a:t>
            </a:r>
          </a:p>
          <a:p>
            <a:pPr lvl="1"/>
            <a:r>
              <a:rPr lang="en-US" altLang="en-US" dirty="0">
                <a:ea typeface="MS PGothic" panose="020B0600070205080204" pitchFamily="34" charset="-128"/>
                <a:sym typeface="Symbol" panose="05050102010706020507" pitchFamily="18" charset="2"/>
              </a:rPr>
              <a:t>with </a:t>
            </a:r>
            <a:r>
              <a:rPr lang="en-US" altLang="en-US" i="1" dirty="0">
                <a:ea typeface="MS PGothic" panose="020B0600070205080204" pitchFamily="34" charset="-128"/>
                <a:sym typeface="Symbol" panose="05050102010706020507" pitchFamily="18" charset="2"/>
              </a:rPr>
              <a:t>student </a:t>
            </a:r>
            <a:r>
              <a:rPr lang="en-US" altLang="en-US" dirty="0">
                <a:ea typeface="MS PGothic" panose="020B0600070205080204" pitchFamily="34" charset="-128"/>
                <a:sym typeface="Symbol" panose="05050102010706020507" pitchFamily="18" charset="2"/>
              </a:rPr>
              <a:t>as outer relation:</a:t>
            </a:r>
          </a:p>
          <a:p>
            <a:pPr lvl="2"/>
            <a:r>
              <a:rPr lang="en-US" altLang="en-US" dirty="0">
                <a:ea typeface="MS PGothic" panose="020B0600070205080204" pitchFamily="34" charset="-128"/>
                <a:sym typeface="Symbol" panose="05050102010706020507" pitchFamily="18" charset="2"/>
              </a:rPr>
              <a:t>5000  400 + 100 = 2,000,100 block transfers,</a:t>
            </a:r>
          </a:p>
          <a:p>
            <a:pPr lvl="2"/>
            <a:r>
              <a:rPr lang="en-US" altLang="en-US" dirty="0">
                <a:ea typeface="MS PGothic" panose="020B0600070205080204" pitchFamily="34" charset="-128"/>
                <a:sym typeface="Symbol" panose="05050102010706020507" pitchFamily="18" charset="2"/>
              </a:rPr>
              <a:t>5000 + 100 = 5100 seeks </a:t>
            </a:r>
          </a:p>
          <a:p>
            <a:pPr lvl="1"/>
            <a:r>
              <a:rPr lang="en-US" altLang="en-US" dirty="0">
                <a:ea typeface="MS PGothic" panose="020B0600070205080204" pitchFamily="34" charset="-128"/>
                <a:sym typeface="Symbol" panose="05050102010706020507" pitchFamily="18" charset="2"/>
              </a:rPr>
              <a:t>with </a:t>
            </a:r>
            <a:r>
              <a:rPr lang="en-US" altLang="en-US" i="1" dirty="0">
                <a:ea typeface="MS PGothic" panose="020B0600070205080204" pitchFamily="34" charset="-128"/>
                <a:sym typeface="Symbol" panose="05050102010706020507" pitchFamily="18" charset="2"/>
              </a:rPr>
              <a:t>takes </a:t>
            </a:r>
            <a:r>
              <a:rPr lang="en-US" altLang="en-US" dirty="0">
                <a:ea typeface="MS PGothic" panose="020B0600070205080204" pitchFamily="34" charset="-128"/>
                <a:sym typeface="Symbol" panose="05050102010706020507" pitchFamily="18" charset="2"/>
              </a:rPr>
              <a:t> as the outer relation </a:t>
            </a:r>
          </a:p>
          <a:p>
            <a:pPr lvl="2"/>
            <a:r>
              <a:rPr lang="en-US" altLang="en-US" dirty="0">
                <a:ea typeface="MS PGothic" panose="020B0600070205080204" pitchFamily="34" charset="-128"/>
                <a:sym typeface="Symbol" panose="05050102010706020507" pitchFamily="18" charset="2"/>
              </a:rPr>
              <a:t>10000  100 + 400 = 1,000,400 block transfers and 10,400 seeks</a:t>
            </a:r>
          </a:p>
          <a:p>
            <a:r>
              <a:rPr lang="en-US" altLang="en-US" dirty="0">
                <a:ea typeface="MS PGothic" panose="020B0600070205080204" pitchFamily="34" charset="-128"/>
                <a:sym typeface="Symbol" panose="05050102010706020507" pitchFamily="18" charset="2"/>
              </a:rPr>
              <a:t>If smaller relation (</a:t>
            </a:r>
            <a:r>
              <a:rPr lang="en-US" altLang="en-US" i="1" dirty="0">
                <a:ea typeface="MS PGothic" panose="020B0600070205080204" pitchFamily="34" charset="-128"/>
                <a:sym typeface="Symbol" panose="05050102010706020507" pitchFamily="18" charset="2"/>
              </a:rPr>
              <a:t>student</a:t>
            </a:r>
            <a:r>
              <a:rPr lang="en-US" altLang="en-US" dirty="0">
                <a:ea typeface="MS PGothic" panose="020B0600070205080204" pitchFamily="34" charset="-128"/>
                <a:sym typeface="Symbol" panose="05050102010706020507" pitchFamily="18" charset="2"/>
              </a:rPr>
              <a:t>) fits entirely in memory, the cost estimate will be 500 block transfers.</a:t>
            </a:r>
          </a:p>
          <a:p>
            <a:r>
              <a:rPr lang="en-US" altLang="en-US" dirty="0">
                <a:ea typeface="MS PGothic" panose="020B0600070205080204" pitchFamily="34" charset="-128"/>
                <a:sym typeface="Symbol" panose="05050102010706020507" pitchFamily="18" charset="2"/>
              </a:rPr>
              <a:t>Block nested-loops algorithm (next slide) is preferable.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a:extLst>
              <a:ext uri="{FF2B5EF4-FFF2-40B4-BE49-F238E27FC236}">
                <a16:creationId xmlns:a16="http://schemas.microsoft.com/office/drawing/2014/main" id="{AC6F6974-A8C7-4393-82EB-2846C81D085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Indexed Nested-Loop Join</a:t>
            </a:r>
          </a:p>
        </p:txBody>
      </p:sp>
      <p:sp>
        <p:nvSpPr>
          <p:cNvPr id="60419" name="Rectangle 3">
            <a:extLst>
              <a:ext uri="{FF2B5EF4-FFF2-40B4-BE49-F238E27FC236}">
                <a16:creationId xmlns:a16="http://schemas.microsoft.com/office/drawing/2014/main" id="{4D40F014-D3E9-4914-80EE-CCDD23D0099A}"/>
              </a:ext>
            </a:extLst>
          </p:cNvPr>
          <p:cNvSpPr>
            <a:spLocks noGrp="1" noChangeArrowheads="1"/>
          </p:cNvSpPr>
          <p:nvPr>
            <p:ph idx="1"/>
          </p:nvPr>
        </p:nvSpPr>
        <p:spPr>
          <a:xfrm>
            <a:off x="1775535" y="860166"/>
            <a:ext cx="5413334" cy="3378164"/>
          </a:xfrm>
        </p:spPr>
        <p:txBody>
          <a:bodyPr/>
          <a:lstStyle/>
          <a:p>
            <a:pPr>
              <a:lnSpc>
                <a:spcPct val="90000"/>
              </a:lnSpc>
            </a:pPr>
            <a:r>
              <a:rPr lang="en-US" altLang="en-US" dirty="0">
                <a:ea typeface="MS PGothic" panose="020B0600070205080204" pitchFamily="34" charset="-128"/>
              </a:rPr>
              <a:t>Index lookups can replace file scans if</a:t>
            </a:r>
          </a:p>
          <a:p>
            <a:pPr lvl="1">
              <a:lnSpc>
                <a:spcPct val="90000"/>
              </a:lnSpc>
            </a:pPr>
            <a:r>
              <a:rPr lang="en-US" altLang="en-US" dirty="0">
                <a:ea typeface="MS PGothic" panose="020B0600070205080204" pitchFamily="34" charset="-128"/>
              </a:rPr>
              <a:t>join is an </a:t>
            </a:r>
            <a:r>
              <a:rPr lang="en-US" altLang="en-US" dirty="0" err="1">
                <a:ea typeface="MS PGothic" panose="020B0600070205080204" pitchFamily="34" charset="-128"/>
              </a:rPr>
              <a:t>equi</a:t>
            </a:r>
            <a:r>
              <a:rPr lang="en-US" altLang="en-US" dirty="0">
                <a:ea typeface="MS PGothic" panose="020B0600070205080204" pitchFamily="34" charset="-128"/>
              </a:rPr>
              <a:t>-join or natural join and</a:t>
            </a:r>
          </a:p>
          <a:p>
            <a:pPr lvl="1">
              <a:lnSpc>
                <a:spcPct val="90000"/>
              </a:lnSpc>
            </a:pPr>
            <a:r>
              <a:rPr lang="en-US" altLang="en-US" dirty="0">
                <a:ea typeface="MS PGothic" panose="020B0600070205080204" pitchFamily="34" charset="-128"/>
              </a:rPr>
              <a:t>an index is available on the inner relation</a:t>
            </a:r>
            <a:r>
              <a:rPr lang="ja-JP" altLang="en-US" dirty="0">
                <a:ea typeface="MS PGothic" panose="020B0600070205080204" pitchFamily="34" charset="-128"/>
              </a:rPr>
              <a:t>’</a:t>
            </a:r>
            <a:r>
              <a:rPr lang="en-US" altLang="ja-JP" dirty="0">
                <a:ea typeface="MS PGothic" panose="020B0600070205080204" pitchFamily="34" charset="-128"/>
              </a:rPr>
              <a:t>s join attribute</a:t>
            </a:r>
          </a:p>
          <a:p>
            <a:pPr lvl="2">
              <a:lnSpc>
                <a:spcPct val="90000"/>
              </a:lnSpc>
            </a:pPr>
            <a:r>
              <a:rPr lang="en-US" altLang="en-US" dirty="0">
                <a:ea typeface="MS PGothic" panose="020B0600070205080204" pitchFamily="34" charset="-128"/>
              </a:rPr>
              <a:t>Can construct an index just to compute a join.</a:t>
            </a:r>
          </a:p>
          <a:p>
            <a:pPr>
              <a:lnSpc>
                <a:spcPct val="90000"/>
              </a:lnSpc>
            </a:pPr>
            <a:r>
              <a:rPr lang="en-US" altLang="en-US" dirty="0">
                <a:ea typeface="MS PGothic" panose="020B0600070205080204" pitchFamily="34" charset="-128"/>
              </a:rPr>
              <a:t>For each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dirty="0">
                <a:ea typeface="MS PGothic" panose="020B0600070205080204" pitchFamily="34" charset="-128"/>
              </a:rPr>
              <a:t>in the outer relation </a:t>
            </a:r>
            <a:r>
              <a:rPr lang="en-US" altLang="en-US" i="1" dirty="0">
                <a:ea typeface="MS PGothic" panose="020B0600070205080204" pitchFamily="34" charset="-128"/>
              </a:rPr>
              <a:t>r,</a:t>
            </a:r>
            <a:r>
              <a:rPr lang="en-US" altLang="en-US" dirty="0">
                <a:ea typeface="MS PGothic" panose="020B0600070205080204" pitchFamily="34" charset="-128"/>
              </a:rPr>
              <a:t> use the index to look up tuples in </a:t>
            </a:r>
            <a:r>
              <a:rPr lang="en-US" altLang="en-US" i="1" dirty="0">
                <a:ea typeface="MS PGothic" panose="020B0600070205080204" pitchFamily="34" charset="-128"/>
              </a:rPr>
              <a:t>s</a:t>
            </a:r>
            <a:r>
              <a:rPr lang="en-US" altLang="en-US" dirty="0">
                <a:ea typeface="MS PGothic" panose="020B0600070205080204" pitchFamily="34" charset="-128"/>
              </a:rPr>
              <a:t> that satisfy the join condition with tuple </a:t>
            </a:r>
            <a:r>
              <a:rPr lang="en-US" altLang="en-US" i="1" dirty="0">
                <a:ea typeface="MS PGothic" panose="020B0600070205080204" pitchFamily="34" charset="-128"/>
              </a:rPr>
              <a:t>t</a:t>
            </a:r>
            <a:r>
              <a:rPr lang="en-US" altLang="en-US" i="1" baseline="-25000" dirty="0">
                <a:ea typeface="MS PGothic" panose="020B0600070205080204" pitchFamily="34" charset="-128"/>
              </a:rPr>
              <a:t>r</a:t>
            </a:r>
            <a:r>
              <a:rPr lang="en-US" altLang="en-US" i="1" dirty="0">
                <a:ea typeface="MS PGothic" panose="020B0600070205080204" pitchFamily="34" charset="-128"/>
              </a:rPr>
              <a:t>.</a:t>
            </a:r>
          </a:p>
          <a:p>
            <a:pPr>
              <a:lnSpc>
                <a:spcPct val="90000"/>
              </a:lnSpc>
            </a:pPr>
            <a:r>
              <a:rPr lang="en-US" altLang="en-US" dirty="0">
                <a:ea typeface="MS PGothic" panose="020B0600070205080204" pitchFamily="34" charset="-128"/>
              </a:rPr>
              <a:t>Worst case:  buffer has space for only one page of </a:t>
            </a:r>
            <a:r>
              <a:rPr lang="en-US" altLang="en-US" i="1" dirty="0">
                <a:ea typeface="MS PGothic" panose="020B0600070205080204" pitchFamily="34" charset="-128"/>
              </a:rPr>
              <a:t>r</a:t>
            </a:r>
            <a:r>
              <a:rPr lang="en-US" altLang="en-US" dirty="0">
                <a:ea typeface="MS PGothic" panose="020B0600070205080204" pitchFamily="34" charset="-128"/>
              </a:rPr>
              <a:t>, and, for each tuple in </a:t>
            </a:r>
            <a:r>
              <a:rPr lang="en-US" altLang="en-US" i="1" dirty="0">
                <a:ea typeface="MS PGothic" panose="020B0600070205080204" pitchFamily="34" charset="-128"/>
              </a:rPr>
              <a:t>r</a:t>
            </a:r>
            <a:r>
              <a:rPr lang="en-US" altLang="en-US" dirty="0">
                <a:ea typeface="MS PGothic" panose="020B0600070205080204" pitchFamily="34" charset="-128"/>
              </a:rPr>
              <a:t>, we perform an index lookup on </a:t>
            </a:r>
            <a:r>
              <a:rPr lang="en-US" altLang="en-US" i="1" dirty="0">
                <a:ea typeface="MS PGothic" panose="020B0600070205080204" pitchFamily="34" charset="-128"/>
              </a:rPr>
              <a:t>s.</a:t>
            </a:r>
            <a:endParaRPr lang="en-US" altLang="en-US" dirty="0">
              <a:ea typeface="MS PGothic" panose="020B0600070205080204" pitchFamily="34" charset="-128"/>
            </a:endParaRPr>
          </a:p>
          <a:p>
            <a:pPr>
              <a:lnSpc>
                <a:spcPct val="90000"/>
              </a:lnSpc>
            </a:pPr>
            <a:r>
              <a:rPr lang="en-US" altLang="en-US" dirty="0">
                <a:ea typeface="MS PGothic" panose="020B0600070205080204" pitchFamily="34" charset="-128"/>
              </a:rPr>
              <a:t>Cost of the join: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dirty="0">
                <a:ea typeface="MS PGothic" panose="020B0600070205080204" pitchFamily="34" charset="-128"/>
              </a:rPr>
              <a:t>(</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i="1" baseline="-25000" dirty="0">
                <a:ea typeface="MS PGothic" panose="020B0600070205080204" pitchFamily="34" charset="-128"/>
              </a:rPr>
              <a:t> </a:t>
            </a:r>
            <a:r>
              <a:rPr lang="en-US" altLang="en-US" i="1" dirty="0">
                <a:ea typeface="MS PGothic" panose="020B0600070205080204" pitchFamily="34" charset="-128"/>
              </a:rPr>
              <a:t>+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 </a:t>
            </a:r>
            <a:r>
              <a:rPr lang="en-US" altLang="en-US" i="1" dirty="0" err="1">
                <a:ea typeface="MS PGothic" panose="020B0600070205080204" pitchFamily="34" charset="-128"/>
              </a:rPr>
              <a:t>n</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c</a:t>
            </a:r>
            <a:endParaRPr lang="en-US" altLang="en-US" dirty="0">
              <a:ea typeface="MS PGothic" panose="020B0600070205080204" pitchFamily="34" charset="-128"/>
              <a:sym typeface="Symbol" panose="05050102010706020507" pitchFamily="18" charset="2"/>
            </a:endParaRPr>
          </a:p>
          <a:p>
            <a:pPr lvl="1">
              <a:lnSpc>
                <a:spcPct val="90000"/>
              </a:lnSpc>
            </a:pPr>
            <a:r>
              <a:rPr lang="en-US" altLang="en-US" dirty="0">
                <a:ea typeface="MS PGothic" panose="020B0600070205080204" pitchFamily="34" charset="-128"/>
                <a:sym typeface="Symbol" panose="05050102010706020507" pitchFamily="18" charset="2"/>
              </a:rPr>
              <a:t>Where </a:t>
            </a:r>
            <a:r>
              <a:rPr lang="en-US" altLang="en-US" i="1" dirty="0">
                <a:ea typeface="MS PGothic" panose="020B0600070205080204" pitchFamily="34" charset="-128"/>
                <a:sym typeface="Symbol" panose="05050102010706020507" pitchFamily="18" charset="2"/>
              </a:rPr>
              <a:t>c</a:t>
            </a:r>
            <a:r>
              <a:rPr lang="en-US" altLang="en-US" dirty="0">
                <a:ea typeface="MS PGothic" panose="020B0600070205080204" pitchFamily="34" charset="-128"/>
                <a:sym typeface="Symbol" panose="05050102010706020507" pitchFamily="18" charset="2"/>
              </a:rPr>
              <a:t> is the cost of traversing index and fetching all matching </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tuples for one tuple or </a:t>
            </a:r>
            <a:r>
              <a:rPr lang="en-US" altLang="en-US" i="1" dirty="0">
                <a:ea typeface="MS PGothic" panose="020B0600070205080204" pitchFamily="34" charset="-128"/>
                <a:sym typeface="Symbol" panose="05050102010706020507" pitchFamily="18" charset="2"/>
              </a:rPr>
              <a:t>r</a:t>
            </a:r>
            <a:endParaRPr lang="en-US" altLang="en-US" dirty="0">
              <a:ea typeface="MS PGothic" panose="020B0600070205080204" pitchFamily="34" charset="-128"/>
              <a:sym typeface="Symbol" panose="05050102010706020507" pitchFamily="18" charset="2"/>
            </a:endParaRPr>
          </a:p>
          <a:p>
            <a:pPr lvl="1">
              <a:lnSpc>
                <a:spcPct val="90000"/>
              </a:lnSpc>
            </a:pPr>
            <a:r>
              <a:rPr lang="en-US" altLang="en-US" i="1" dirty="0">
                <a:ea typeface="MS PGothic" panose="020B0600070205080204" pitchFamily="34" charset="-128"/>
                <a:sym typeface="Symbol" panose="05050102010706020507" pitchFamily="18" charset="2"/>
              </a:rPr>
              <a:t>c</a:t>
            </a:r>
            <a:r>
              <a:rPr lang="en-US" altLang="en-US" dirty="0">
                <a:ea typeface="MS PGothic" panose="020B0600070205080204" pitchFamily="34" charset="-128"/>
                <a:sym typeface="Symbol" panose="05050102010706020507" pitchFamily="18" charset="2"/>
              </a:rPr>
              <a:t> can be estimated as cost of a single selection on </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using the join condition.</a:t>
            </a:r>
          </a:p>
          <a:p>
            <a:pPr>
              <a:lnSpc>
                <a:spcPct val="90000"/>
              </a:lnSpc>
            </a:pPr>
            <a:r>
              <a:rPr lang="en-US" altLang="en-US" dirty="0">
                <a:ea typeface="MS PGothic" panose="020B0600070205080204" pitchFamily="34" charset="-128"/>
                <a:sym typeface="Symbol" panose="05050102010706020507" pitchFamily="18" charset="2"/>
              </a:rPr>
              <a:t>If indices are available on join attributes of both </a:t>
            </a:r>
            <a:r>
              <a:rPr lang="en-US" altLang="en-US" i="1" dirty="0">
                <a:ea typeface="MS PGothic" panose="020B0600070205080204" pitchFamily="34" charset="-128"/>
                <a:sym typeface="Symbol" panose="05050102010706020507" pitchFamily="18" charset="2"/>
              </a:rPr>
              <a:t>r </a:t>
            </a:r>
            <a:r>
              <a:rPr lang="en-US" altLang="en-US" dirty="0">
                <a:ea typeface="MS PGothic" panose="020B0600070205080204" pitchFamily="34" charset="-128"/>
                <a:sym typeface="Symbol" panose="05050102010706020507" pitchFamily="18" charset="2"/>
              </a:rPr>
              <a:t>and </a:t>
            </a:r>
            <a:r>
              <a:rPr lang="en-US" altLang="en-US" i="1" dirty="0">
                <a:ea typeface="MS PGothic" panose="020B0600070205080204" pitchFamily="34" charset="-128"/>
                <a:sym typeface="Symbol" panose="05050102010706020507" pitchFamily="18" charset="2"/>
              </a:rPr>
              <a:t>s,</a:t>
            </a:r>
            <a:br>
              <a:rPr lang="en-US" altLang="en-US" i="1"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use the relation with fewer tuples as the outer relation.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1D58FBE9-F83E-6849-8671-F38777A2B103}"/>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II, Part 3</a:t>
            </a:r>
          </a:p>
        </p:txBody>
      </p:sp>
      <p:sp>
        <p:nvSpPr>
          <p:cNvPr id="2" name="TextBox 9">
            <a:extLst>
              <a:ext uri="{FF2B5EF4-FFF2-40B4-BE49-F238E27FC236}">
                <a16:creationId xmlns:a16="http://schemas.microsoft.com/office/drawing/2014/main" id="{97BD7C7F-7DB9-6E63-C520-ED131E6AC33B}"/>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3</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 Lecture 10: Module II (3), NoSQL (3)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1753245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0543EE86-49A1-4B2E-A768-5258983E98F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Merge-Join</a:t>
            </a:r>
          </a:p>
        </p:txBody>
      </p:sp>
      <p:sp>
        <p:nvSpPr>
          <p:cNvPr id="64515" name="Rectangle 3">
            <a:extLst>
              <a:ext uri="{FF2B5EF4-FFF2-40B4-BE49-F238E27FC236}">
                <a16:creationId xmlns:a16="http://schemas.microsoft.com/office/drawing/2014/main" id="{A970AC8B-5F83-483D-AF83-922F8CEC986F}"/>
              </a:ext>
            </a:extLst>
          </p:cNvPr>
          <p:cNvSpPr>
            <a:spLocks noGrp="1" noChangeArrowheads="1"/>
          </p:cNvSpPr>
          <p:nvPr>
            <p:ph idx="1"/>
          </p:nvPr>
        </p:nvSpPr>
        <p:spPr>
          <a:xfrm>
            <a:off x="1822142" y="945298"/>
            <a:ext cx="5955021" cy="1902979"/>
          </a:xfrm>
        </p:spPr>
        <p:txBody>
          <a:bodyPr/>
          <a:lstStyle/>
          <a:p>
            <a:pPr marL="0" indent="0">
              <a:lnSpc>
                <a:spcPct val="60000"/>
              </a:lnSpc>
              <a:buNone/>
            </a:pPr>
            <a:r>
              <a:rPr lang="en-US" altLang="en-US" dirty="0">
                <a:solidFill>
                  <a:srgbClr val="002060"/>
                </a:solidFill>
                <a:ea typeface="MS PGothic" panose="020B0600070205080204" pitchFamily="34" charset="-128"/>
              </a:rPr>
              <a:t>1.   </a:t>
            </a:r>
            <a:r>
              <a:rPr lang="en-US" altLang="en-US" dirty="0">
                <a:ea typeface="MS PGothic" panose="020B0600070205080204" pitchFamily="34" charset="-128"/>
              </a:rPr>
              <a:t>Sort both relations on their join attribute (if not already sorted on the join </a:t>
            </a:r>
          </a:p>
          <a:p>
            <a:pPr marL="0" indent="0">
              <a:lnSpc>
                <a:spcPct val="60000"/>
              </a:lnSpc>
              <a:buNone/>
            </a:pPr>
            <a:r>
              <a:rPr lang="en-US" altLang="en-US" dirty="0">
                <a:ea typeface="MS PGothic" panose="020B0600070205080204" pitchFamily="34" charset="-128"/>
              </a:rPr>
              <a:t>      attributes).</a:t>
            </a:r>
          </a:p>
          <a:p>
            <a:pPr marL="0" indent="0">
              <a:lnSpc>
                <a:spcPct val="90000"/>
              </a:lnSpc>
              <a:buNone/>
            </a:pPr>
            <a:r>
              <a:rPr lang="en-US" altLang="en-US" dirty="0">
                <a:solidFill>
                  <a:srgbClr val="002060"/>
                </a:solidFill>
                <a:ea typeface="MS PGothic" panose="020B0600070205080204" pitchFamily="34" charset="-128"/>
              </a:rPr>
              <a:t>2.   </a:t>
            </a:r>
            <a:r>
              <a:rPr lang="en-US" altLang="en-US" dirty="0">
                <a:ea typeface="MS PGothic" panose="020B0600070205080204" pitchFamily="34" charset="-128"/>
              </a:rPr>
              <a:t>Merge the sorted relations to join them</a:t>
            </a:r>
          </a:p>
          <a:p>
            <a:pPr marL="342900" lvl="1" indent="0">
              <a:lnSpc>
                <a:spcPct val="90000"/>
              </a:lnSpc>
              <a:buNone/>
            </a:pPr>
            <a:r>
              <a:rPr lang="en-US" altLang="en-US" dirty="0">
                <a:solidFill>
                  <a:srgbClr val="FF9900"/>
                </a:solidFill>
                <a:ea typeface="MS PGothic" panose="020B0600070205080204" pitchFamily="34" charset="-128"/>
              </a:rPr>
              <a:t>1.   </a:t>
            </a:r>
            <a:r>
              <a:rPr lang="en-US" altLang="en-US" dirty="0">
                <a:ea typeface="MS PGothic" panose="020B0600070205080204" pitchFamily="34" charset="-128"/>
              </a:rPr>
              <a:t>Join step is similar to the merge stage of the sort-merge algorithm.  </a:t>
            </a:r>
          </a:p>
          <a:p>
            <a:pPr marL="342900" lvl="1" indent="0">
              <a:lnSpc>
                <a:spcPct val="60000"/>
              </a:lnSpc>
              <a:buNone/>
            </a:pPr>
            <a:r>
              <a:rPr lang="en-US" altLang="en-US" dirty="0">
                <a:solidFill>
                  <a:srgbClr val="FF9900"/>
                </a:solidFill>
                <a:ea typeface="MS PGothic" panose="020B0600070205080204" pitchFamily="34" charset="-128"/>
              </a:rPr>
              <a:t>2.   </a:t>
            </a:r>
            <a:r>
              <a:rPr lang="en-US" altLang="en-US" dirty="0">
                <a:ea typeface="MS PGothic" panose="020B0600070205080204" pitchFamily="34" charset="-128"/>
              </a:rPr>
              <a:t>Main difference is handling of duplicate values in join attribute — </a:t>
            </a:r>
          </a:p>
          <a:p>
            <a:pPr marL="342900" lvl="1" indent="0">
              <a:lnSpc>
                <a:spcPct val="60000"/>
              </a:lnSpc>
              <a:buNone/>
            </a:pPr>
            <a:r>
              <a:rPr lang="en-US" altLang="en-US" dirty="0">
                <a:ea typeface="MS PGothic" panose="020B0600070205080204" pitchFamily="34" charset="-128"/>
              </a:rPr>
              <a:t>      every pair with same value on join attribute must be matched</a:t>
            </a:r>
          </a:p>
          <a:p>
            <a:pPr marL="342900" lvl="1" indent="0">
              <a:lnSpc>
                <a:spcPct val="90000"/>
              </a:lnSpc>
              <a:buNone/>
            </a:pPr>
            <a:r>
              <a:rPr lang="en-US" altLang="en-US" dirty="0">
                <a:solidFill>
                  <a:srgbClr val="FF9900"/>
                </a:solidFill>
                <a:ea typeface="MS PGothic" panose="020B0600070205080204" pitchFamily="34" charset="-128"/>
              </a:rPr>
              <a:t>3.   </a:t>
            </a:r>
            <a:r>
              <a:rPr lang="en-US" altLang="en-US" dirty="0">
                <a:ea typeface="MS PGothic" panose="020B0600070205080204" pitchFamily="34" charset="-128"/>
              </a:rPr>
              <a:t>Detailed algorithm in book</a:t>
            </a:r>
          </a:p>
        </p:txBody>
      </p:sp>
      <p:pic>
        <p:nvPicPr>
          <p:cNvPr id="64516" name="Picture 10">
            <a:extLst>
              <a:ext uri="{FF2B5EF4-FFF2-40B4-BE49-F238E27FC236}">
                <a16:creationId xmlns:a16="http://schemas.microsoft.com/office/drawing/2014/main" id="{EB9A4822-0DB7-4C8A-88DB-460E67E7B7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9630" y="2487323"/>
            <a:ext cx="1637617" cy="1648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2D92336F-B6AC-98DF-7213-8668FA2C92B5}"/>
              </a:ext>
            </a:extLst>
          </p:cNvPr>
          <p:cNvSpPr txBox="1"/>
          <p:nvPr/>
        </p:nvSpPr>
        <p:spPr>
          <a:xfrm>
            <a:off x="457200" y="3867150"/>
            <a:ext cx="2847254"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 = n, #(B) = m</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n*m</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n*log(n) + m*log(m) + n + m</a:t>
            </a:r>
          </a:p>
        </p:txBody>
      </p:sp>
    </p:spTree>
    <p:extLst>
      <p:ext uri="{BB962C8B-B14F-4D97-AF65-F5344CB8AC3E}">
        <p14:creationId xmlns:p14="http://schemas.microsoft.com/office/powerpoint/2010/main" val="1949572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a:extLst>
              <a:ext uri="{FF2B5EF4-FFF2-40B4-BE49-F238E27FC236}">
                <a16:creationId xmlns:a16="http://schemas.microsoft.com/office/drawing/2014/main" id="{13E438D7-C598-4EDA-9E3F-8B9987EC8F3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Merge-Join (Cont.)</a:t>
            </a:r>
          </a:p>
        </p:txBody>
      </p:sp>
      <p:sp>
        <p:nvSpPr>
          <p:cNvPr id="66563" name="Rectangle 3">
            <a:extLst>
              <a:ext uri="{FF2B5EF4-FFF2-40B4-BE49-F238E27FC236}">
                <a16:creationId xmlns:a16="http://schemas.microsoft.com/office/drawing/2014/main" id="{B2137334-2ACC-454C-B8E0-4D4836714187}"/>
              </a:ext>
            </a:extLst>
          </p:cNvPr>
          <p:cNvSpPr>
            <a:spLocks noGrp="1" noChangeArrowheads="1"/>
          </p:cNvSpPr>
          <p:nvPr>
            <p:ph idx="1"/>
          </p:nvPr>
        </p:nvSpPr>
        <p:spPr>
          <a:xfrm>
            <a:off x="1788851" y="873920"/>
            <a:ext cx="5598539" cy="3222834"/>
          </a:xfrm>
        </p:spPr>
        <p:txBody>
          <a:bodyPr/>
          <a:lstStyle/>
          <a:p>
            <a:r>
              <a:rPr lang="en-US" altLang="en-US" dirty="0">
                <a:ea typeface="MS PGothic" panose="020B0600070205080204" pitchFamily="34" charset="-128"/>
              </a:rPr>
              <a:t>Can be used only for </a:t>
            </a:r>
            <a:r>
              <a:rPr lang="en-US" altLang="en-US" dirty="0" err="1">
                <a:ea typeface="MS PGothic" panose="020B0600070205080204" pitchFamily="34" charset="-128"/>
              </a:rPr>
              <a:t>equi</a:t>
            </a:r>
            <a:r>
              <a:rPr lang="en-US" altLang="en-US" dirty="0">
                <a:ea typeface="MS PGothic" panose="020B0600070205080204" pitchFamily="34" charset="-128"/>
              </a:rPr>
              <a:t>-joins and natural joins</a:t>
            </a:r>
          </a:p>
          <a:p>
            <a:r>
              <a:rPr lang="en-US" altLang="en-US" dirty="0">
                <a:ea typeface="MS PGothic" panose="020B0600070205080204" pitchFamily="34" charset="-128"/>
              </a:rPr>
              <a:t>Each block needs to be read only once (assuming all tuples for any given value of the join attributes fit in memory</a:t>
            </a:r>
          </a:p>
          <a:p>
            <a:r>
              <a:rPr lang="en-US" altLang="en-US" dirty="0">
                <a:ea typeface="MS PGothic" panose="020B0600070205080204" pitchFamily="34" charset="-128"/>
              </a:rPr>
              <a:t>Thus the cost of merge join is: </a:t>
            </a:r>
            <a:br>
              <a:rPr lang="en-US" altLang="en-US" dirty="0">
                <a:ea typeface="MS PGothic" panose="020B0600070205080204" pitchFamily="34" charset="-128"/>
              </a:rPr>
            </a:br>
            <a:r>
              <a:rPr lang="en-US" altLang="en-US" dirty="0">
                <a:ea typeface="MS PGothic" panose="020B0600070205080204" pitchFamily="34" charset="-128"/>
              </a:rPr>
              <a:t>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dirty="0">
                <a:ea typeface="MS PGothic" panose="020B0600070205080204" pitchFamily="34" charset="-128"/>
              </a:rPr>
              <a:t> +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s</a:t>
            </a:r>
            <a:r>
              <a:rPr lang="en-US" altLang="en-US" dirty="0">
                <a:ea typeface="MS PGothic" panose="020B0600070205080204" pitchFamily="34" charset="-128"/>
              </a:rPr>
              <a:t>  block transfers  +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seeks</a:t>
            </a:r>
            <a:endParaRPr lang="en-US" altLang="en-US" dirty="0">
              <a:ea typeface="MS PGothic" panose="020B0600070205080204" pitchFamily="34" charset="-128"/>
            </a:endParaRPr>
          </a:p>
          <a:p>
            <a:pPr marL="342900" lvl="1" indent="0">
              <a:buNone/>
            </a:pPr>
            <a:r>
              <a:rPr lang="en-US" altLang="en-US" dirty="0">
                <a:ea typeface="MS PGothic" panose="020B0600070205080204" pitchFamily="34" charset="-128"/>
              </a:rPr>
              <a:t>       + the cost of sorting if relations are unsorted.</a:t>
            </a:r>
          </a:p>
          <a:p>
            <a:r>
              <a:rPr lang="en-US" altLang="en-US" b="1" dirty="0">
                <a:solidFill>
                  <a:srgbClr val="002060"/>
                </a:solidFill>
                <a:ea typeface="MS PGothic" panose="020B0600070205080204" pitchFamily="34" charset="-128"/>
              </a:rPr>
              <a:t>hybrid merge-join</a:t>
            </a:r>
            <a:r>
              <a:rPr lang="en-US" altLang="en-US" b="1" dirty="0">
                <a:ea typeface="MS PGothic" panose="020B0600070205080204" pitchFamily="34" charset="-128"/>
              </a:rPr>
              <a:t>: </a:t>
            </a:r>
            <a:r>
              <a:rPr lang="en-US" altLang="en-US" dirty="0">
                <a:ea typeface="MS PGothic" panose="020B0600070205080204" pitchFamily="34" charset="-128"/>
              </a:rPr>
              <a:t>If one relation is sorted, and the other has a secondary B</a:t>
            </a:r>
            <a:r>
              <a:rPr lang="en-US" altLang="en-US" baseline="30000" dirty="0">
                <a:ea typeface="MS PGothic" panose="020B0600070205080204" pitchFamily="34" charset="-128"/>
              </a:rPr>
              <a:t>+</a:t>
            </a:r>
            <a:r>
              <a:rPr lang="en-US" altLang="en-US" dirty="0">
                <a:ea typeface="MS PGothic" panose="020B0600070205080204" pitchFamily="34" charset="-128"/>
              </a:rPr>
              <a:t>-tree index on the join attribute</a:t>
            </a:r>
          </a:p>
          <a:p>
            <a:pPr lvl="1"/>
            <a:r>
              <a:rPr lang="en-US" altLang="en-US" dirty="0">
                <a:ea typeface="MS PGothic" panose="020B0600070205080204" pitchFamily="34" charset="-128"/>
              </a:rPr>
              <a:t>Merge the sorted relation with the leaf entries of the B</a:t>
            </a:r>
            <a:r>
              <a:rPr lang="en-US" altLang="en-US" baseline="30000" dirty="0">
                <a:ea typeface="MS PGothic" panose="020B0600070205080204" pitchFamily="34" charset="-128"/>
              </a:rPr>
              <a:t>+</a:t>
            </a:r>
            <a:r>
              <a:rPr lang="en-US" altLang="en-US" dirty="0">
                <a:ea typeface="MS PGothic" panose="020B0600070205080204" pitchFamily="34" charset="-128"/>
              </a:rPr>
              <a:t>-tree . </a:t>
            </a:r>
          </a:p>
          <a:p>
            <a:pPr lvl="1"/>
            <a:r>
              <a:rPr lang="en-US" altLang="en-US" dirty="0">
                <a:ea typeface="MS PGothic" panose="020B0600070205080204" pitchFamily="34" charset="-128"/>
              </a:rPr>
              <a:t>Sort the result on the addresses of the unsorted relation</a:t>
            </a:r>
            <a:r>
              <a:rPr lang="ja-JP" altLang="en-US" dirty="0">
                <a:ea typeface="MS PGothic" panose="020B0600070205080204" pitchFamily="34" charset="-128"/>
              </a:rPr>
              <a:t>’</a:t>
            </a:r>
            <a:r>
              <a:rPr lang="en-US" altLang="ja-JP" dirty="0">
                <a:ea typeface="MS PGothic" panose="020B0600070205080204" pitchFamily="34" charset="-128"/>
              </a:rPr>
              <a:t>s tuples</a:t>
            </a:r>
          </a:p>
          <a:p>
            <a:pPr lvl="1"/>
            <a:r>
              <a:rPr lang="en-US" altLang="en-US" dirty="0">
                <a:ea typeface="MS PGothic" panose="020B0600070205080204" pitchFamily="34" charset="-128"/>
              </a:rPr>
              <a:t>Scan the unsorted relation in physical address order and merge with previous result, to replace addresses by the actual tuples</a:t>
            </a:r>
          </a:p>
          <a:p>
            <a:pPr lvl="2"/>
            <a:r>
              <a:rPr lang="en-US" altLang="en-US" dirty="0">
                <a:ea typeface="MS PGothic" panose="020B0600070205080204" pitchFamily="34" charset="-128"/>
              </a:rPr>
              <a:t>Sequential scan more efficient than random lookup</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a:extLst>
              <a:ext uri="{FF2B5EF4-FFF2-40B4-BE49-F238E27FC236}">
                <a16:creationId xmlns:a16="http://schemas.microsoft.com/office/drawing/2014/main" id="{E449C0D3-B1B5-442F-8C15-9D1470DE1EA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a:t>
            </a:r>
          </a:p>
        </p:txBody>
      </p:sp>
      <p:sp>
        <p:nvSpPr>
          <p:cNvPr id="68611" name="Rectangle 3">
            <a:extLst>
              <a:ext uri="{FF2B5EF4-FFF2-40B4-BE49-F238E27FC236}">
                <a16:creationId xmlns:a16="http://schemas.microsoft.com/office/drawing/2014/main" id="{74D9820F-1360-4789-A03A-243DEC744202}"/>
              </a:ext>
            </a:extLst>
          </p:cNvPr>
          <p:cNvSpPr>
            <a:spLocks noGrp="1" noChangeArrowheads="1"/>
          </p:cNvSpPr>
          <p:nvPr>
            <p:ph idx="1"/>
          </p:nvPr>
        </p:nvSpPr>
        <p:spPr>
          <a:xfrm>
            <a:off x="1782194" y="883509"/>
            <a:ext cx="5666172" cy="2590612"/>
          </a:xfrm>
        </p:spPr>
        <p:txBody>
          <a:bodyPr/>
          <a:lstStyle/>
          <a:p>
            <a:r>
              <a:rPr lang="en-US" altLang="en-US" dirty="0">
                <a:ea typeface="MS PGothic" panose="020B0600070205080204" pitchFamily="34" charset="-128"/>
              </a:rPr>
              <a:t>Applicable for </a:t>
            </a:r>
            <a:r>
              <a:rPr lang="en-US" altLang="en-US" dirty="0" err="1">
                <a:ea typeface="MS PGothic" panose="020B0600070205080204" pitchFamily="34" charset="-128"/>
              </a:rPr>
              <a:t>equi</a:t>
            </a:r>
            <a:r>
              <a:rPr lang="en-US" altLang="en-US" dirty="0">
                <a:ea typeface="MS PGothic" panose="020B0600070205080204" pitchFamily="34" charset="-128"/>
              </a:rPr>
              <a:t>-joins and natural joins.</a:t>
            </a:r>
          </a:p>
          <a:p>
            <a:r>
              <a:rPr lang="en-US" altLang="en-US" dirty="0">
                <a:ea typeface="MS PGothic" panose="020B0600070205080204" pitchFamily="34" charset="-128"/>
              </a:rPr>
              <a:t>A hash function</a:t>
            </a:r>
            <a:r>
              <a:rPr lang="en-US" altLang="en-US" i="1" dirty="0">
                <a:ea typeface="MS PGothic" panose="020B0600070205080204" pitchFamily="34" charset="-128"/>
              </a:rPr>
              <a:t> h</a:t>
            </a:r>
            <a:r>
              <a:rPr lang="en-US" altLang="en-US" dirty="0">
                <a:ea typeface="MS PGothic" panose="020B0600070205080204" pitchFamily="34" charset="-128"/>
              </a:rPr>
              <a:t> is used to partition tuples of both relations </a:t>
            </a:r>
          </a:p>
          <a:p>
            <a:r>
              <a:rPr lang="en-US" altLang="en-US" i="1" dirty="0">
                <a:ea typeface="MS PGothic" panose="020B0600070205080204" pitchFamily="34" charset="-128"/>
              </a:rPr>
              <a:t>h</a:t>
            </a:r>
            <a:r>
              <a:rPr lang="en-US" altLang="en-US" dirty="0">
                <a:ea typeface="MS PGothic" panose="020B0600070205080204" pitchFamily="34" charset="-128"/>
              </a:rPr>
              <a:t> maps </a:t>
            </a:r>
            <a:r>
              <a:rPr lang="en-US" altLang="en-US" i="1" dirty="0" err="1">
                <a:ea typeface="MS PGothic" panose="020B0600070205080204" pitchFamily="34" charset="-128"/>
              </a:rPr>
              <a:t>JoinAttrs</a:t>
            </a:r>
            <a:r>
              <a:rPr lang="en-US" altLang="en-US" dirty="0">
                <a:ea typeface="MS PGothic" panose="020B0600070205080204" pitchFamily="34" charset="-128"/>
              </a:rPr>
              <a:t> values to {0, 1, ..., </a:t>
            </a:r>
            <a:r>
              <a:rPr lang="en-US" altLang="en-US" i="1" dirty="0">
                <a:ea typeface="MS PGothic" panose="020B0600070205080204" pitchFamily="34" charset="-128"/>
              </a:rPr>
              <a:t>n</a:t>
            </a:r>
            <a:r>
              <a:rPr lang="en-US" altLang="en-US" dirty="0">
                <a:ea typeface="MS PGothic" panose="020B0600070205080204" pitchFamily="34" charset="-128"/>
              </a:rPr>
              <a:t>}, where </a:t>
            </a:r>
            <a:r>
              <a:rPr lang="en-US" altLang="en-US" i="1" dirty="0" err="1">
                <a:ea typeface="MS PGothic" panose="020B0600070205080204" pitchFamily="34" charset="-128"/>
              </a:rPr>
              <a:t>JoinAttrs</a:t>
            </a:r>
            <a:r>
              <a:rPr lang="en-US" altLang="en-US" i="1" dirty="0">
                <a:ea typeface="MS PGothic" panose="020B0600070205080204" pitchFamily="34" charset="-128"/>
              </a:rPr>
              <a:t> </a:t>
            </a:r>
            <a:r>
              <a:rPr lang="en-US" altLang="en-US" dirty="0">
                <a:ea typeface="MS PGothic" panose="020B0600070205080204" pitchFamily="34" charset="-128"/>
              </a:rPr>
              <a:t>denotes the common attributes of </a:t>
            </a:r>
            <a:r>
              <a:rPr lang="en-US" altLang="en-US" i="1" dirty="0">
                <a:ea typeface="MS PGothic" panose="020B0600070205080204" pitchFamily="34" charset="-128"/>
              </a:rPr>
              <a:t>r</a:t>
            </a:r>
            <a:r>
              <a:rPr lang="en-US" altLang="en-US" dirty="0">
                <a:ea typeface="MS PGothic" panose="020B0600070205080204" pitchFamily="34" charset="-128"/>
              </a:rPr>
              <a:t> and </a:t>
            </a:r>
            <a:r>
              <a:rPr lang="en-US" altLang="en-US" i="1" dirty="0">
                <a:ea typeface="MS PGothic" panose="020B0600070205080204" pitchFamily="34" charset="-128"/>
              </a:rPr>
              <a:t>s </a:t>
            </a:r>
            <a:r>
              <a:rPr lang="en-US" altLang="en-US" dirty="0">
                <a:ea typeface="MS PGothic" panose="020B0600070205080204" pitchFamily="34" charset="-128"/>
              </a:rPr>
              <a:t>used in the natural join. </a:t>
            </a:r>
          </a:p>
          <a:p>
            <a:pPr lvl="1"/>
            <a:r>
              <a:rPr lang="en-US" altLang="en-US" i="1" dirty="0">
                <a:ea typeface="MS PGothic" panose="020B0600070205080204" pitchFamily="34" charset="-128"/>
              </a:rPr>
              <a:t>r</a:t>
            </a:r>
            <a:r>
              <a:rPr lang="en-US" altLang="en-US" i="1" baseline="-25000" dirty="0">
                <a:ea typeface="MS PGothic" panose="020B0600070205080204" pitchFamily="34" charset="-128"/>
              </a:rPr>
              <a:t>0</a:t>
            </a:r>
            <a:r>
              <a:rPr lang="en-US" altLang="en-US" i="1" dirty="0">
                <a:ea typeface="MS PGothic" panose="020B0600070205080204" pitchFamily="34" charset="-128"/>
              </a:rPr>
              <a:t>, r</a:t>
            </a:r>
            <a:r>
              <a:rPr lang="en-US" altLang="en-US" i="1" baseline="-25000" dirty="0">
                <a:ea typeface="MS PGothic" panose="020B0600070205080204" pitchFamily="34" charset="-128"/>
              </a:rPr>
              <a:t>1</a:t>
            </a:r>
            <a:r>
              <a:rPr lang="en-US" altLang="en-US" i="1" dirty="0">
                <a:ea typeface="MS PGothic" panose="020B0600070205080204" pitchFamily="34" charset="-128"/>
              </a:rPr>
              <a:t>, . . .,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n</a:t>
            </a:r>
            <a:r>
              <a:rPr lang="en-US" altLang="en-US" dirty="0">
                <a:ea typeface="MS PGothic" panose="020B0600070205080204" pitchFamily="34" charset="-128"/>
              </a:rPr>
              <a:t> denote partitions of </a:t>
            </a:r>
            <a:r>
              <a:rPr lang="en-US" altLang="en-US" i="1" dirty="0">
                <a:ea typeface="MS PGothic" panose="020B0600070205080204" pitchFamily="34" charset="-128"/>
              </a:rPr>
              <a:t>r </a:t>
            </a:r>
            <a:r>
              <a:rPr lang="en-US" altLang="en-US" dirty="0">
                <a:ea typeface="MS PGothic" panose="020B0600070205080204" pitchFamily="34" charset="-128"/>
              </a:rPr>
              <a:t>tuples</a:t>
            </a:r>
          </a:p>
          <a:p>
            <a:pPr lvl="2"/>
            <a:r>
              <a:rPr lang="en-US" altLang="en-US" dirty="0">
                <a:ea typeface="MS PGothic" panose="020B0600070205080204" pitchFamily="34" charset="-128"/>
              </a:rPr>
              <a:t>Each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i="1" dirty="0">
                <a:ea typeface="MS PGothic" panose="020B0600070205080204" pitchFamily="34" charset="-128"/>
                <a:sym typeface="Symbol" panose="05050102010706020507" pitchFamily="18" charset="2"/>
              </a:rPr>
              <a:t> r </a:t>
            </a:r>
            <a:r>
              <a:rPr lang="en-US" altLang="en-US" dirty="0">
                <a:ea typeface="MS PGothic" panose="020B0600070205080204" pitchFamily="34" charset="-128"/>
                <a:sym typeface="Symbol" panose="05050102010706020507" pitchFamily="18" charset="2"/>
              </a:rPr>
              <a:t>is put in partition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dirty="0">
                <a:ea typeface="MS PGothic" panose="020B0600070205080204" pitchFamily="34" charset="-128"/>
                <a:sym typeface="Symbol" panose="05050102010706020507" pitchFamily="18" charset="2"/>
              </a:rPr>
              <a:t> where </a:t>
            </a:r>
            <a:r>
              <a:rPr lang="en-US" altLang="en-US" i="1" dirty="0" err="1">
                <a:ea typeface="MS PGothic" panose="020B0600070205080204" pitchFamily="34" charset="-128"/>
                <a:sym typeface="Symbol" panose="05050102010706020507" pitchFamily="18" charset="2"/>
              </a:rPr>
              <a:t>i</a:t>
            </a:r>
            <a:r>
              <a:rPr lang="en-US" altLang="en-US" i="1" dirty="0">
                <a:ea typeface="MS PGothic" panose="020B0600070205080204" pitchFamily="34" charset="-128"/>
                <a:sym typeface="Symbol" panose="05050102010706020507" pitchFamily="18" charset="2"/>
              </a:rPr>
              <a:t> = h(</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JoinAttrs</a:t>
            </a:r>
            <a:r>
              <a:rPr lang="en-US" altLang="en-US" i="1" dirty="0">
                <a:ea typeface="MS PGothic" panose="020B0600070205080204" pitchFamily="34" charset="-128"/>
                <a:sym typeface="Symbol" panose="05050102010706020507" pitchFamily="18" charset="2"/>
              </a:rPr>
              <a:t>]).</a:t>
            </a:r>
          </a:p>
          <a:p>
            <a:pPr lvl="1"/>
            <a:r>
              <a:rPr lang="en-US" altLang="en-US" i="1" dirty="0">
                <a:ea typeface="MS PGothic" panose="020B0600070205080204" pitchFamily="34" charset="-128"/>
              </a:rPr>
              <a:t>r</a:t>
            </a:r>
            <a:r>
              <a:rPr lang="en-US" altLang="en-US" i="1" baseline="-25000" dirty="0">
                <a:ea typeface="MS PGothic" panose="020B0600070205080204" pitchFamily="34" charset="-128"/>
              </a:rPr>
              <a:t>0</a:t>
            </a:r>
            <a:r>
              <a:rPr lang="en-US" altLang="en-US" i="1" dirty="0">
                <a:ea typeface="MS PGothic" panose="020B0600070205080204" pitchFamily="34" charset="-128"/>
              </a:rPr>
              <a:t>,, r</a:t>
            </a:r>
            <a:r>
              <a:rPr lang="en-US" altLang="en-US" i="1" baseline="-25000" dirty="0">
                <a:ea typeface="MS PGothic" panose="020B0600070205080204" pitchFamily="34" charset="-128"/>
              </a:rPr>
              <a:t>1</a:t>
            </a:r>
            <a:r>
              <a:rPr lang="en-US" altLang="en-US" i="1" dirty="0">
                <a:ea typeface="MS PGothic" panose="020B0600070205080204" pitchFamily="34" charset="-128"/>
              </a:rPr>
              <a:t>. . .,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n</a:t>
            </a:r>
            <a:r>
              <a:rPr lang="en-US" altLang="en-US" dirty="0">
                <a:ea typeface="MS PGothic" panose="020B0600070205080204" pitchFamily="34" charset="-128"/>
              </a:rPr>
              <a:t> denotes partitions of </a:t>
            </a:r>
            <a:r>
              <a:rPr lang="en-US" altLang="en-US" i="1" dirty="0">
                <a:ea typeface="MS PGothic" panose="020B0600070205080204" pitchFamily="34" charset="-128"/>
              </a:rPr>
              <a:t>s</a:t>
            </a:r>
            <a:r>
              <a:rPr lang="en-US" altLang="en-US" dirty="0">
                <a:ea typeface="MS PGothic" panose="020B0600070205080204" pitchFamily="34" charset="-128"/>
              </a:rPr>
              <a:t> tuples</a:t>
            </a:r>
          </a:p>
          <a:p>
            <a:pPr lvl="2"/>
            <a:r>
              <a:rPr lang="en-US" altLang="en-US" dirty="0">
                <a:ea typeface="MS PGothic" panose="020B0600070205080204" pitchFamily="34" charset="-128"/>
              </a:rPr>
              <a:t>Each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i="1" dirty="0">
                <a:ea typeface="MS PGothic" panose="020B0600070205080204" pitchFamily="34" charset="-128"/>
              </a:rPr>
              <a:t> </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is put in partition </a:t>
            </a:r>
            <a:r>
              <a:rPr lang="en-US" altLang="en-US" i="1" dirty="0" err="1">
                <a:ea typeface="MS PGothic" panose="020B0600070205080204" pitchFamily="34" charset="-128"/>
                <a:sym typeface="Symbol" panose="05050102010706020507" pitchFamily="18" charset="2"/>
              </a:rPr>
              <a:t>s</a:t>
            </a:r>
            <a:r>
              <a:rPr lang="en-US" altLang="en-US" i="1" baseline="-25000" dirty="0" err="1">
                <a:ea typeface="MS PGothic" panose="020B0600070205080204" pitchFamily="34" charset="-128"/>
                <a:sym typeface="Symbol" panose="05050102010706020507" pitchFamily="18" charset="2"/>
              </a:rPr>
              <a:t>i</a:t>
            </a:r>
            <a:r>
              <a:rPr lang="en-US" altLang="en-US" dirty="0">
                <a:ea typeface="MS PGothic" panose="020B0600070205080204" pitchFamily="34" charset="-128"/>
                <a:sym typeface="Symbol" panose="05050102010706020507" pitchFamily="18" charset="2"/>
              </a:rPr>
              <a:t>, where </a:t>
            </a:r>
            <a:r>
              <a:rPr lang="en-US" altLang="en-US" i="1" dirty="0" err="1">
                <a:ea typeface="MS PGothic" panose="020B0600070205080204" pitchFamily="34" charset="-128"/>
                <a:sym typeface="Symbol" panose="05050102010706020507" pitchFamily="18" charset="2"/>
              </a:rPr>
              <a:t>i</a:t>
            </a:r>
            <a:r>
              <a:rPr lang="en-US" altLang="en-US" i="1" dirty="0">
                <a:ea typeface="MS PGothic" panose="020B0600070205080204" pitchFamily="34" charset="-128"/>
                <a:sym typeface="Symbol" panose="05050102010706020507" pitchFamily="18" charset="2"/>
              </a:rPr>
              <a:t> = h(</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JoinAttrs</a:t>
            </a:r>
            <a:r>
              <a:rPr lang="en-US" altLang="en-US" i="1" dirty="0">
                <a:ea typeface="MS PGothic" panose="020B0600070205080204" pitchFamily="34" charset="-128"/>
                <a:sym typeface="Symbol" panose="05050102010706020507" pitchFamily="18" charset="2"/>
              </a:rPr>
              <a:t>]).</a:t>
            </a:r>
          </a:p>
          <a:p>
            <a:r>
              <a:rPr lang="en-US" altLang="en-US" i="1" dirty="0">
                <a:ea typeface="MS PGothic" panose="020B0600070205080204" pitchFamily="34" charset="-128"/>
              </a:rPr>
              <a:t>Note: </a:t>
            </a:r>
            <a:r>
              <a:rPr lang="en-US" altLang="en-US" dirty="0">
                <a:ea typeface="MS PGothic" panose="020B0600070205080204" pitchFamily="34" charset="-128"/>
              </a:rPr>
              <a:t>In book,  Figure 12.10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i="1" baseline="-25000" dirty="0">
                <a:ea typeface="MS PGothic" panose="020B0600070205080204" pitchFamily="34" charset="-128"/>
              </a:rPr>
              <a:t>   </a:t>
            </a:r>
            <a:r>
              <a:rPr lang="en-US" altLang="en-US" dirty="0">
                <a:ea typeface="MS PGothic" panose="020B0600070205080204" pitchFamily="34" charset="-128"/>
              </a:rPr>
              <a:t>is denoted as </a:t>
            </a:r>
            <a:r>
              <a:rPr lang="en-US" altLang="en-US" i="1" dirty="0" err="1">
                <a:ea typeface="MS PGothic" panose="020B0600070205080204" pitchFamily="34" charset="-128"/>
              </a:rPr>
              <a:t>H</a:t>
            </a:r>
            <a:r>
              <a:rPr lang="en-US" altLang="en-US" i="1" baseline="-25000" dirty="0" err="1">
                <a:ea typeface="MS PGothic" panose="020B0600070205080204" pitchFamily="34" charset="-128"/>
              </a:rPr>
              <a:t>ri</a:t>
            </a:r>
            <a:r>
              <a:rPr lang="en-US" altLang="en-US" i="1" baseline="-25000" dirty="0">
                <a:ea typeface="MS PGothic" panose="020B0600070205080204" pitchFamily="34" charset="-128"/>
              </a:rPr>
              <a:t>,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i="1" baseline="-25000" dirty="0">
                <a:ea typeface="MS PGothic" panose="020B0600070205080204" pitchFamily="34" charset="-128"/>
              </a:rPr>
              <a:t> </a:t>
            </a:r>
            <a:r>
              <a:rPr lang="en-US" altLang="en-US" dirty="0">
                <a:ea typeface="MS PGothic" panose="020B0600070205080204" pitchFamily="34" charset="-128"/>
              </a:rPr>
              <a:t>is denoted as </a:t>
            </a:r>
            <a:r>
              <a:rPr lang="en-US" altLang="en-US" i="1" dirty="0" err="1">
                <a:ea typeface="MS PGothic" panose="020B0600070205080204" pitchFamily="34" charset="-128"/>
              </a:rPr>
              <a:t>H</a:t>
            </a:r>
            <a:r>
              <a:rPr lang="en-US" altLang="en-US" i="1" baseline="-25000" dirty="0" err="1">
                <a:ea typeface="MS PGothic" panose="020B0600070205080204" pitchFamily="34" charset="-128"/>
              </a:rPr>
              <a:t>s</a:t>
            </a:r>
            <a:r>
              <a:rPr lang="en-US" altLang="en-US" baseline="-25000" dirty="0" err="1">
                <a:ea typeface="MS PGothic" panose="020B0600070205080204" pitchFamily="34" charset="-128"/>
              </a:rPr>
              <a:t>i</a:t>
            </a:r>
            <a:r>
              <a:rPr lang="en-US" altLang="en-US" baseline="-25000" dirty="0">
                <a:ea typeface="MS PGothic" panose="020B0600070205080204" pitchFamily="34" charset="-128"/>
              </a:rPr>
              <a:t>  </a:t>
            </a:r>
            <a:r>
              <a:rPr lang="en-US" altLang="en-US" dirty="0">
                <a:ea typeface="MS PGothic" panose="020B0600070205080204" pitchFamily="34" charset="-128"/>
              </a:rPr>
              <a:t>and</a:t>
            </a:r>
            <a:br>
              <a:rPr lang="en-US" altLang="en-US" dirty="0">
                <a:ea typeface="MS PGothic" panose="020B0600070205080204" pitchFamily="34" charset="-128"/>
              </a:rPr>
            </a:br>
            <a:r>
              <a:rPr lang="en-US" altLang="en-US" i="1" dirty="0">
                <a:ea typeface="MS PGothic" panose="020B0600070205080204" pitchFamily="34" charset="-128"/>
              </a:rPr>
              <a:t> n</a:t>
            </a:r>
            <a:r>
              <a:rPr lang="en-US" altLang="en-US" i="1" baseline="-25000" dirty="0">
                <a:ea typeface="MS PGothic" panose="020B0600070205080204" pitchFamily="34" charset="-128"/>
              </a:rPr>
              <a:t> </a:t>
            </a:r>
            <a:r>
              <a:rPr lang="en-US" altLang="en-US" dirty="0">
                <a:ea typeface="MS PGothic" panose="020B0600070205080204" pitchFamily="34" charset="-128"/>
              </a:rPr>
              <a:t>is denoted as </a:t>
            </a:r>
            <a:r>
              <a:rPr lang="en-US" altLang="en-US" i="1" dirty="0" err="1">
                <a:ea typeface="MS PGothic" panose="020B0600070205080204" pitchFamily="34" charset="-128"/>
              </a:rPr>
              <a:t>n</a:t>
            </a:r>
            <a:r>
              <a:rPr lang="en-US" altLang="en-US" i="1" baseline="-25000" dirty="0" err="1">
                <a:ea typeface="MS PGothic" panose="020B0600070205080204" pitchFamily="34" charset="-128"/>
              </a:rPr>
              <a:t>h</a:t>
            </a:r>
            <a:r>
              <a:rPr lang="en-US" altLang="en-US" i="1" baseline="-25000" dirty="0">
                <a:ea typeface="MS PGothic" panose="020B0600070205080204" pitchFamily="34" charset="-128"/>
              </a:rPr>
              <a:t>. </a:t>
            </a:r>
            <a:endParaRPr lang="en-US" altLang="en-US" dirty="0">
              <a:ea typeface="MS PGothic" panose="020B0600070205080204" pitchFamily="34" charset="-128"/>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a:extLst>
              <a:ext uri="{FF2B5EF4-FFF2-40B4-BE49-F238E27FC236}">
                <a16:creationId xmlns:a16="http://schemas.microsoft.com/office/drawing/2014/main" id="{74E34440-0C98-4ADA-BA4C-BAEBEDF0157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 (Cont.)</a:t>
            </a:r>
          </a:p>
        </p:txBody>
      </p:sp>
      <p:pic>
        <p:nvPicPr>
          <p:cNvPr id="70659" name="Picture 8">
            <a:extLst>
              <a:ext uri="{FF2B5EF4-FFF2-40B4-BE49-F238E27FC236}">
                <a16:creationId xmlns:a16="http://schemas.microsoft.com/office/drawing/2014/main" id="{EBE0E4E7-07C2-4B72-9B27-F9B80E26AE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3238" y="1031296"/>
            <a:ext cx="3064355" cy="308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CA874CBB-5639-0889-B72D-C9CAA365EBC7}"/>
              </a:ext>
            </a:extLst>
          </p:cNvPr>
          <p:cNvSpPr/>
          <p:nvPr/>
        </p:nvSpPr>
        <p:spPr bwMode="auto">
          <a:xfrm>
            <a:off x="304800" y="1504950"/>
            <a:ext cx="228600" cy="1828800"/>
          </a:xfrm>
          <a:prstGeom prst="rect">
            <a:avLst/>
          </a:prstGeom>
          <a:solidFill>
            <a:schemeClr val="bg1">
              <a:lumMod val="9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3" name="Rectangle 2">
            <a:extLst>
              <a:ext uri="{FF2B5EF4-FFF2-40B4-BE49-F238E27FC236}">
                <a16:creationId xmlns:a16="http://schemas.microsoft.com/office/drawing/2014/main" id="{0B62EA18-B45E-408A-A7A9-54AEC3A3332F}"/>
              </a:ext>
            </a:extLst>
          </p:cNvPr>
          <p:cNvSpPr/>
          <p:nvPr/>
        </p:nvSpPr>
        <p:spPr bwMode="auto">
          <a:xfrm>
            <a:off x="1694719" y="1504949"/>
            <a:ext cx="228600" cy="3080909"/>
          </a:xfrm>
          <a:prstGeom prst="rect">
            <a:avLst/>
          </a:prstGeom>
          <a:solidFill>
            <a:schemeClr val="bg1">
              <a:lumMod val="9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cxnSp>
        <p:nvCxnSpPr>
          <p:cNvPr id="6" name="Straight Arrow Connector 5">
            <a:extLst>
              <a:ext uri="{FF2B5EF4-FFF2-40B4-BE49-F238E27FC236}">
                <a16:creationId xmlns:a16="http://schemas.microsoft.com/office/drawing/2014/main" id="{3A3751BA-8B51-8ABB-21DD-73DBF793731B}"/>
              </a:ext>
            </a:extLst>
          </p:cNvPr>
          <p:cNvCxnSpPr>
            <a:cxnSpLocks/>
          </p:cNvCxnSpPr>
          <p:nvPr/>
        </p:nvCxnSpPr>
        <p:spPr bwMode="auto">
          <a:xfrm>
            <a:off x="1618519" y="1657350"/>
            <a:ext cx="0" cy="292850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9" name="TextBox 8">
            <a:extLst>
              <a:ext uri="{FF2B5EF4-FFF2-40B4-BE49-F238E27FC236}">
                <a16:creationId xmlns:a16="http://schemas.microsoft.com/office/drawing/2014/main" id="{4A936DE2-1B39-AFFC-C1CA-F210F867A99A}"/>
              </a:ext>
            </a:extLst>
          </p:cNvPr>
          <p:cNvSpPr txBox="1"/>
          <p:nvPr/>
        </p:nvSpPr>
        <p:spPr>
          <a:xfrm>
            <a:off x="6858000" y="545306"/>
            <a:ext cx="1202573"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On </a:t>
            </a:r>
            <a:r>
              <a:rPr kumimoji="0" lang="en-US" sz="18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a.X</a:t>
            </a: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r>
              <a:rPr kumimoji="0" lang="en-US" sz="18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b.Z</a:t>
            </a:r>
            <a:endPar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81579-046D-070B-5D63-35EA6C06DCBE}"/>
              </a:ext>
            </a:extLst>
          </p:cNvPr>
          <p:cNvSpPr>
            <a:spLocks noGrp="1"/>
          </p:cNvSpPr>
          <p:nvPr>
            <p:ph type="title"/>
          </p:nvPr>
        </p:nvSpPr>
        <p:spPr/>
        <p:txBody>
          <a:bodyPr/>
          <a:lstStyle/>
          <a:p>
            <a:endParaRPr lang="en-US"/>
          </a:p>
        </p:txBody>
      </p:sp>
      <p:graphicFrame>
        <p:nvGraphicFramePr>
          <p:cNvPr id="3" name="Table 2">
            <a:extLst>
              <a:ext uri="{FF2B5EF4-FFF2-40B4-BE49-F238E27FC236}">
                <a16:creationId xmlns:a16="http://schemas.microsoft.com/office/drawing/2014/main" id="{CFA585D4-71B3-A016-D162-C28EEA8AE0FC}"/>
              </a:ext>
            </a:extLst>
          </p:cNvPr>
          <p:cNvGraphicFramePr>
            <a:graphicFrameLocks noGrp="1"/>
          </p:cNvGraphicFramePr>
          <p:nvPr/>
        </p:nvGraphicFramePr>
        <p:xfrm>
          <a:off x="381000" y="1581150"/>
          <a:ext cx="457200" cy="222504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3357750979"/>
                    </a:ext>
                  </a:extLst>
                </a:gridCol>
              </a:tblGrid>
              <a:tr h="370840">
                <a:tc>
                  <a:txBody>
                    <a:bodyPr/>
                    <a:lstStyle/>
                    <a:p>
                      <a:endParaRPr lang="en-US" dirty="0"/>
                    </a:p>
                  </a:txBody>
                  <a:tcPr/>
                </a:tc>
                <a:extLst>
                  <a:ext uri="{0D108BD9-81ED-4DB2-BD59-A6C34878D82A}">
                    <a16:rowId xmlns:a16="http://schemas.microsoft.com/office/drawing/2014/main" val="2553369416"/>
                  </a:ext>
                </a:extLst>
              </a:tr>
              <a:tr h="370840">
                <a:tc>
                  <a:txBody>
                    <a:bodyPr/>
                    <a:lstStyle/>
                    <a:p>
                      <a:endParaRPr lang="en-US" dirty="0"/>
                    </a:p>
                  </a:txBody>
                  <a:tcPr/>
                </a:tc>
                <a:extLst>
                  <a:ext uri="{0D108BD9-81ED-4DB2-BD59-A6C34878D82A}">
                    <a16:rowId xmlns:a16="http://schemas.microsoft.com/office/drawing/2014/main" val="2117200302"/>
                  </a:ext>
                </a:extLst>
              </a:tr>
              <a:tr h="370840">
                <a:tc>
                  <a:txBody>
                    <a:bodyPr/>
                    <a:lstStyle/>
                    <a:p>
                      <a:endParaRPr lang="en-US" dirty="0"/>
                    </a:p>
                  </a:txBody>
                  <a:tcPr/>
                </a:tc>
                <a:extLst>
                  <a:ext uri="{0D108BD9-81ED-4DB2-BD59-A6C34878D82A}">
                    <a16:rowId xmlns:a16="http://schemas.microsoft.com/office/drawing/2014/main" val="277445248"/>
                  </a:ext>
                </a:extLst>
              </a:tr>
              <a:tr h="370840">
                <a:tc>
                  <a:txBody>
                    <a:bodyPr/>
                    <a:lstStyle/>
                    <a:p>
                      <a:endParaRPr lang="en-US" dirty="0"/>
                    </a:p>
                  </a:txBody>
                  <a:tcPr/>
                </a:tc>
                <a:extLst>
                  <a:ext uri="{0D108BD9-81ED-4DB2-BD59-A6C34878D82A}">
                    <a16:rowId xmlns:a16="http://schemas.microsoft.com/office/drawing/2014/main" val="1021214228"/>
                  </a:ext>
                </a:extLst>
              </a:tr>
              <a:tr h="370840">
                <a:tc>
                  <a:txBody>
                    <a:bodyPr/>
                    <a:lstStyle/>
                    <a:p>
                      <a:endParaRPr lang="en-US" dirty="0"/>
                    </a:p>
                  </a:txBody>
                  <a:tcPr/>
                </a:tc>
                <a:extLst>
                  <a:ext uri="{0D108BD9-81ED-4DB2-BD59-A6C34878D82A}">
                    <a16:rowId xmlns:a16="http://schemas.microsoft.com/office/drawing/2014/main" val="2553764761"/>
                  </a:ext>
                </a:extLst>
              </a:tr>
              <a:tr h="370840">
                <a:tc>
                  <a:txBody>
                    <a:bodyPr/>
                    <a:lstStyle/>
                    <a:p>
                      <a:endParaRPr lang="en-US" dirty="0"/>
                    </a:p>
                  </a:txBody>
                  <a:tcPr/>
                </a:tc>
                <a:extLst>
                  <a:ext uri="{0D108BD9-81ED-4DB2-BD59-A6C34878D82A}">
                    <a16:rowId xmlns:a16="http://schemas.microsoft.com/office/drawing/2014/main" val="3182794772"/>
                  </a:ext>
                </a:extLst>
              </a:tr>
            </a:tbl>
          </a:graphicData>
        </a:graphic>
      </p:graphicFrame>
      <p:graphicFrame>
        <p:nvGraphicFramePr>
          <p:cNvPr id="4" name="Table 3">
            <a:extLst>
              <a:ext uri="{FF2B5EF4-FFF2-40B4-BE49-F238E27FC236}">
                <a16:creationId xmlns:a16="http://schemas.microsoft.com/office/drawing/2014/main" id="{8B890758-D8B2-9BB5-7487-4FECF7D542DB}"/>
              </a:ext>
            </a:extLst>
          </p:cNvPr>
          <p:cNvGraphicFramePr>
            <a:graphicFrameLocks noGrp="1"/>
          </p:cNvGraphicFramePr>
          <p:nvPr/>
        </p:nvGraphicFramePr>
        <p:xfrm>
          <a:off x="5410200" y="1595770"/>
          <a:ext cx="381000" cy="2966720"/>
        </p:xfrm>
        <a:graphic>
          <a:graphicData uri="http://schemas.openxmlformats.org/drawingml/2006/table">
            <a:tbl>
              <a:tblPr firstRow="1" bandRow="1">
                <a:tableStyleId>{5C22544A-7EE6-4342-B048-85BDC9FD1C3A}</a:tableStyleId>
              </a:tblPr>
              <a:tblGrid>
                <a:gridCol w="381000">
                  <a:extLst>
                    <a:ext uri="{9D8B030D-6E8A-4147-A177-3AD203B41FA5}">
                      <a16:colId xmlns:a16="http://schemas.microsoft.com/office/drawing/2014/main" val="555880151"/>
                    </a:ext>
                  </a:extLst>
                </a:gridCol>
              </a:tblGrid>
              <a:tr h="370840">
                <a:tc>
                  <a:txBody>
                    <a:bodyPr/>
                    <a:lstStyle/>
                    <a:p>
                      <a:endParaRPr lang="en-US" dirty="0"/>
                    </a:p>
                  </a:txBody>
                  <a:tcPr/>
                </a:tc>
                <a:extLst>
                  <a:ext uri="{0D108BD9-81ED-4DB2-BD59-A6C34878D82A}">
                    <a16:rowId xmlns:a16="http://schemas.microsoft.com/office/drawing/2014/main" val="246984234"/>
                  </a:ext>
                </a:extLst>
              </a:tr>
              <a:tr h="370840">
                <a:tc>
                  <a:txBody>
                    <a:bodyPr/>
                    <a:lstStyle/>
                    <a:p>
                      <a:endParaRPr lang="en-US"/>
                    </a:p>
                  </a:txBody>
                  <a:tcPr/>
                </a:tc>
                <a:extLst>
                  <a:ext uri="{0D108BD9-81ED-4DB2-BD59-A6C34878D82A}">
                    <a16:rowId xmlns:a16="http://schemas.microsoft.com/office/drawing/2014/main" val="3593551009"/>
                  </a:ext>
                </a:extLst>
              </a:tr>
              <a:tr h="370840">
                <a:tc>
                  <a:txBody>
                    <a:bodyPr/>
                    <a:lstStyle/>
                    <a:p>
                      <a:endParaRPr lang="en-US"/>
                    </a:p>
                  </a:txBody>
                  <a:tcPr/>
                </a:tc>
                <a:extLst>
                  <a:ext uri="{0D108BD9-81ED-4DB2-BD59-A6C34878D82A}">
                    <a16:rowId xmlns:a16="http://schemas.microsoft.com/office/drawing/2014/main" val="2376319067"/>
                  </a:ext>
                </a:extLst>
              </a:tr>
              <a:tr h="370840">
                <a:tc>
                  <a:txBody>
                    <a:bodyPr/>
                    <a:lstStyle/>
                    <a:p>
                      <a:endParaRPr lang="en-US"/>
                    </a:p>
                  </a:txBody>
                  <a:tcPr/>
                </a:tc>
                <a:extLst>
                  <a:ext uri="{0D108BD9-81ED-4DB2-BD59-A6C34878D82A}">
                    <a16:rowId xmlns:a16="http://schemas.microsoft.com/office/drawing/2014/main" val="204821074"/>
                  </a:ext>
                </a:extLst>
              </a:tr>
              <a:tr h="370840">
                <a:tc>
                  <a:txBody>
                    <a:bodyPr/>
                    <a:lstStyle/>
                    <a:p>
                      <a:endParaRPr lang="en-US"/>
                    </a:p>
                  </a:txBody>
                  <a:tcPr/>
                </a:tc>
                <a:extLst>
                  <a:ext uri="{0D108BD9-81ED-4DB2-BD59-A6C34878D82A}">
                    <a16:rowId xmlns:a16="http://schemas.microsoft.com/office/drawing/2014/main" val="1544075903"/>
                  </a:ext>
                </a:extLst>
              </a:tr>
              <a:tr h="370840">
                <a:tc>
                  <a:txBody>
                    <a:bodyPr/>
                    <a:lstStyle/>
                    <a:p>
                      <a:endParaRPr lang="en-US"/>
                    </a:p>
                  </a:txBody>
                  <a:tcPr/>
                </a:tc>
                <a:extLst>
                  <a:ext uri="{0D108BD9-81ED-4DB2-BD59-A6C34878D82A}">
                    <a16:rowId xmlns:a16="http://schemas.microsoft.com/office/drawing/2014/main" val="1437815679"/>
                  </a:ext>
                </a:extLst>
              </a:tr>
              <a:tr h="370840">
                <a:tc>
                  <a:txBody>
                    <a:bodyPr/>
                    <a:lstStyle/>
                    <a:p>
                      <a:endParaRPr lang="en-US"/>
                    </a:p>
                  </a:txBody>
                  <a:tcPr/>
                </a:tc>
                <a:extLst>
                  <a:ext uri="{0D108BD9-81ED-4DB2-BD59-A6C34878D82A}">
                    <a16:rowId xmlns:a16="http://schemas.microsoft.com/office/drawing/2014/main" val="1032613363"/>
                  </a:ext>
                </a:extLst>
              </a:tr>
              <a:tr h="370840">
                <a:tc>
                  <a:txBody>
                    <a:bodyPr/>
                    <a:lstStyle/>
                    <a:p>
                      <a:endParaRPr lang="en-US" dirty="0"/>
                    </a:p>
                  </a:txBody>
                  <a:tcPr/>
                </a:tc>
                <a:extLst>
                  <a:ext uri="{0D108BD9-81ED-4DB2-BD59-A6C34878D82A}">
                    <a16:rowId xmlns:a16="http://schemas.microsoft.com/office/drawing/2014/main" val="3900555759"/>
                  </a:ext>
                </a:extLst>
              </a:tr>
            </a:tbl>
          </a:graphicData>
        </a:graphic>
      </p:graphicFrame>
      <p:graphicFrame>
        <p:nvGraphicFramePr>
          <p:cNvPr id="5" name="Table 4">
            <a:extLst>
              <a:ext uri="{FF2B5EF4-FFF2-40B4-BE49-F238E27FC236}">
                <a16:creationId xmlns:a16="http://schemas.microsoft.com/office/drawing/2014/main" id="{3D87EC4E-98C6-B2C0-6E41-DA8C4524CD07}"/>
              </a:ext>
            </a:extLst>
          </p:cNvPr>
          <p:cNvGraphicFramePr>
            <a:graphicFrameLocks noGrp="1"/>
          </p:cNvGraphicFramePr>
          <p:nvPr/>
        </p:nvGraphicFramePr>
        <p:xfrm>
          <a:off x="1447800" y="1613934"/>
          <a:ext cx="457200" cy="222504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3357750979"/>
                    </a:ext>
                  </a:extLst>
                </a:gridCol>
              </a:tblGrid>
              <a:tr h="370840">
                <a:tc>
                  <a:txBody>
                    <a:bodyPr/>
                    <a:lstStyle/>
                    <a:p>
                      <a:r>
                        <a:rPr lang="en-US" dirty="0"/>
                        <a:t>0</a:t>
                      </a:r>
                    </a:p>
                  </a:txBody>
                  <a:tcPr/>
                </a:tc>
                <a:extLst>
                  <a:ext uri="{0D108BD9-81ED-4DB2-BD59-A6C34878D82A}">
                    <a16:rowId xmlns:a16="http://schemas.microsoft.com/office/drawing/2014/main" val="2553369416"/>
                  </a:ext>
                </a:extLst>
              </a:tr>
              <a:tr h="370840">
                <a:tc>
                  <a:txBody>
                    <a:bodyPr/>
                    <a:lstStyle/>
                    <a:p>
                      <a:r>
                        <a:rPr lang="en-US" dirty="0"/>
                        <a:t>1</a:t>
                      </a:r>
                    </a:p>
                  </a:txBody>
                  <a:tcPr/>
                </a:tc>
                <a:extLst>
                  <a:ext uri="{0D108BD9-81ED-4DB2-BD59-A6C34878D82A}">
                    <a16:rowId xmlns:a16="http://schemas.microsoft.com/office/drawing/2014/main" val="2117200302"/>
                  </a:ext>
                </a:extLst>
              </a:tr>
              <a:tr h="370840">
                <a:tc>
                  <a:txBody>
                    <a:bodyPr/>
                    <a:lstStyle/>
                    <a:p>
                      <a:r>
                        <a:rPr lang="en-US" dirty="0"/>
                        <a:t>2</a:t>
                      </a:r>
                    </a:p>
                  </a:txBody>
                  <a:tcPr/>
                </a:tc>
                <a:extLst>
                  <a:ext uri="{0D108BD9-81ED-4DB2-BD59-A6C34878D82A}">
                    <a16:rowId xmlns:a16="http://schemas.microsoft.com/office/drawing/2014/main" val="277445248"/>
                  </a:ext>
                </a:extLst>
              </a:tr>
              <a:tr h="370840">
                <a:tc>
                  <a:txBody>
                    <a:bodyPr/>
                    <a:lstStyle/>
                    <a:p>
                      <a:r>
                        <a:rPr lang="en-US" dirty="0"/>
                        <a:t>3</a:t>
                      </a:r>
                    </a:p>
                  </a:txBody>
                  <a:tcPr/>
                </a:tc>
                <a:extLst>
                  <a:ext uri="{0D108BD9-81ED-4DB2-BD59-A6C34878D82A}">
                    <a16:rowId xmlns:a16="http://schemas.microsoft.com/office/drawing/2014/main" val="1021214228"/>
                  </a:ext>
                </a:extLst>
              </a:tr>
              <a:tr h="370840">
                <a:tc>
                  <a:txBody>
                    <a:bodyPr/>
                    <a:lstStyle/>
                    <a:p>
                      <a:r>
                        <a:rPr lang="en-US" dirty="0"/>
                        <a:t>4</a:t>
                      </a:r>
                    </a:p>
                  </a:txBody>
                  <a:tcPr/>
                </a:tc>
                <a:extLst>
                  <a:ext uri="{0D108BD9-81ED-4DB2-BD59-A6C34878D82A}">
                    <a16:rowId xmlns:a16="http://schemas.microsoft.com/office/drawing/2014/main" val="2553764761"/>
                  </a:ext>
                </a:extLst>
              </a:tr>
              <a:tr h="370840">
                <a:tc>
                  <a:txBody>
                    <a:bodyPr/>
                    <a:lstStyle/>
                    <a:p>
                      <a:r>
                        <a:rPr lang="en-US" dirty="0"/>
                        <a:t>5</a:t>
                      </a:r>
                    </a:p>
                  </a:txBody>
                  <a:tcPr/>
                </a:tc>
                <a:extLst>
                  <a:ext uri="{0D108BD9-81ED-4DB2-BD59-A6C34878D82A}">
                    <a16:rowId xmlns:a16="http://schemas.microsoft.com/office/drawing/2014/main" val="3182794772"/>
                  </a:ext>
                </a:extLst>
              </a:tr>
            </a:tbl>
          </a:graphicData>
        </a:graphic>
      </p:graphicFrame>
      <p:graphicFrame>
        <p:nvGraphicFramePr>
          <p:cNvPr id="6" name="Table 5">
            <a:extLst>
              <a:ext uri="{FF2B5EF4-FFF2-40B4-BE49-F238E27FC236}">
                <a16:creationId xmlns:a16="http://schemas.microsoft.com/office/drawing/2014/main" id="{77A8D637-D49F-6E37-AD86-91D26D8DA2E2}"/>
              </a:ext>
            </a:extLst>
          </p:cNvPr>
          <p:cNvGraphicFramePr>
            <a:graphicFrameLocks noGrp="1"/>
          </p:cNvGraphicFramePr>
          <p:nvPr/>
        </p:nvGraphicFramePr>
        <p:xfrm>
          <a:off x="3429000" y="1657350"/>
          <a:ext cx="457200" cy="290514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3357750979"/>
                    </a:ext>
                  </a:extLst>
                </a:gridCol>
              </a:tblGrid>
              <a:tr h="484190">
                <a:tc>
                  <a:txBody>
                    <a:bodyPr/>
                    <a:lstStyle/>
                    <a:p>
                      <a:r>
                        <a:rPr lang="en-US" dirty="0"/>
                        <a:t>0</a:t>
                      </a:r>
                    </a:p>
                  </a:txBody>
                  <a:tcPr/>
                </a:tc>
                <a:extLst>
                  <a:ext uri="{0D108BD9-81ED-4DB2-BD59-A6C34878D82A}">
                    <a16:rowId xmlns:a16="http://schemas.microsoft.com/office/drawing/2014/main" val="2553369416"/>
                  </a:ext>
                </a:extLst>
              </a:tr>
              <a:tr h="484190">
                <a:tc>
                  <a:txBody>
                    <a:bodyPr/>
                    <a:lstStyle/>
                    <a:p>
                      <a:r>
                        <a:rPr lang="en-US" dirty="0"/>
                        <a:t>1</a:t>
                      </a:r>
                    </a:p>
                  </a:txBody>
                  <a:tcPr/>
                </a:tc>
                <a:extLst>
                  <a:ext uri="{0D108BD9-81ED-4DB2-BD59-A6C34878D82A}">
                    <a16:rowId xmlns:a16="http://schemas.microsoft.com/office/drawing/2014/main" val="2117200302"/>
                  </a:ext>
                </a:extLst>
              </a:tr>
              <a:tr h="484190">
                <a:tc>
                  <a:txBody>
                    <a:bodyPr/>
                    <a:lstStyle/>
                    <a:p>
                      <a:r>
                        <a:rPr lang="en-US" dirty="0"/>
                        <a:t>2</a:t>
                      </a:r>
                    </a:p>
                  </a:txBody>
                  <a:tcPr/>
                </a:tc>
                <a:extLst>
                  <a:ext uri="{0D108BD9-81ED-4DB2-BD59-A6C34878D82A}">
                    <a16:rowId xmlns:a16="http://schemas.microsoft.com/office/drawing/2014/main" val="277445248"/>
                  </a:ext>
                </a:extLst>
              </a:tr>
              <a:tr h="484190">
                <a:tc>
                  <a:txBody>
                    <a:bodyPr/>
                    <a:lstStyle/>
                    <a:p>
                      <a:r>
                        <a:rPr lang="en-US" dirty="0"/>
                        <a:t>3</a:t>
                      </a:r>
                    </a:p>
                  </a:txBody>
                  <a:tcPr/>
                </a:tc>
                <a:extLst>
                  <a:ext uri="{0D108BD9-81ED-4DB2-BD59-A6C34878D82A}">
                    <a16:rowId xmlns:a16="http://schemas.microsoft.com/office/drawing/2014/main" val="1021214228"/>
                  </a:ext>
                </a:extLst>
              </a:tr>
              <a:tr h="484190">
                <a:tc>
                  <a:txBody>
                    <a:bodyPr/>
                    <a:lstStyle/>
                    <a:p>
                      <a:r>
                        <a:rPr lang="en-US" dirty="0"/>
                        <a:t>4</a:t>
                      </a:r>
                    </a:p>
                  </a:txBody>
                  <a:tcPr/>
                </a:tc>
                <a:extLst>
                  <a:ext uri="{0D108BD9-81ED-4DB2-BD59-A6C34878D82A}">
                    <a16:rowId xmlns:a16="http://schemas.microsoft.com/office/drawing/2014/main" val="2553764761"/>
                  </a:ext>
                </a:extLst>
              </a:tr>
              <a:tr h="484190">
                <a:tc>
                  <a:txBody>
                    <a:bodyPr/>
                    <a:lstStyle/>
                    <a:p>
                      <a:r>
                        <a:rPr lang="en-US" dirty="0"/>
                        <a:t>5</a:t>
                      </a:r>
                    </a:p>
                  </a:txBody>
                  <a:tcPr/>
                </a:tc>
                <a:extLst>
                  <a:ext uri="{0D108BD9-81ED-4DB2-BD59-A6C34878D82A}">
                    <a16:rowId xmlns:a16="http://schemas.microsoft.com/office/drawing/2014/main" val="3182794772"/>
                  </a:ext>
                </a:extLst>
              </a:tr>
            </a:tbl>
          </a:graphicData>
        </a:graphic>
      </p:graphicFrame>
    </p:spTree>
    <p:extLst>
      <p:ext uri="{BB962C8B-B14F-4D97-AF65-F5344CB8AC3E}">
        <p14:creationId xmlns:p14="http://schemas.microsoft.com/office/powerpoint/2010/main" val="2218851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0994" name="Rectangle 2">
            <a:extLst>
              <a:ext uri="{FF2B5EF4-FFF2-40B4-BE49-F238E27FC236}">
                <a16:creationId xmlns:a16="http://schemas.microsoft.com/office/drawing/2014/main" id="{48CAA5AF-67A3-4585-9C6F-0592EA7C4CF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 (Cont.)</a:t>
            </a:r>
          </a:p>
        </p:txBody>
      </p:sp>
      <p:sp>
        <p:nvSpPr>
          <p:cNvPr id="72707" name="Rectangle 3">
            <a:extLst>
              <a:ext uri="{FF2B5EF4-FFF2-40B4-BE49-F238E27FC236}">
                <a16:creationId xmlns:a16="http://schemas.microsoft.com/office/drawing/2014/main" id="{2BB958A5-6618-4B98-BAA4-FEA5A47509CF}"/>
              </a:ext>
            </a:extLst>
          </p:cNvPr>
          <p:cNvSpPr>
            <a:spLocks noGrp="1" noChangeArrowheads="1"/>
          </p:cNvSpPr>
          <p:nvPr>
            <p:ph idx="1"/>
          </p:nvPr>
        </p:nvSpPr>
        <p:spPr>
          <a:xfrm>
            <a:off x="1768875" y="826874"/>
            <a:ext cx="5646199" cy="1474167"/>
          </a:xfrm>
        </p:spPr>
        <p:txBody>
          <a:bodyPr/>
          <a:lstStyle/>
          <a:p>
            <a:r>
              <a:rPr lang="en-US" altLang="en-US" i="1" dirty="0">
                <a:ea typeface="MS PGothic" panose="020B0600070205080204" pitchFamily="34" charset="-128"/>
              </a:rPr>
              <a:t>r  </a:t>
            </a:r>
            <a:r>
              <a:rPr lang="en-US" altLang="en-US" dirty="0">
                <a:ea typeface="MS PGothic" panose="020B0600070205080204" pitchFamily="34" charset="-128"/>
              </a:rPr>
              <a:t>tuples in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need only to be compared with </a:t>
            </a:r>
            <a:r>
              <a:rPr lang="en-US" altLang="en-US" i="1" dirty="0">
                <a:ea typeface="MS PGothic" panose="020B0600070205080204" pitchFamily="34" charset="-128"/>
              </a:rPr>
              <a:t>s </a:t>
            </a:r>
            <a:r>
              <a:rPr lang="en-US" altLang="en-US" dirty="0">
                <a:ea typeface="MS PGothic" panose="020B0600070205080204" pitchFamily="34" charset="-128"/>
              </a:rPr>
              <a:t>tuples in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Need not be compared with </a:t>
            </a:r>
            <a:r>
              <a:rPr lang="en-US" altLang="en-US" i="1" dirty="0">
                <a:ea typeface="MS PGothic" panose="020B0600070205080204" pitchFamily="34" charset="-128"/>
              </a:rPr>
              <a:t>s</a:t>
            </a:r>
            <a:r>
              <a:rPr lang="en-US" altLang="en-US" dirty="0">
                <a:ea typeface="MS PGothic" panose="020B0600070205080204" pitchFamily="34" charset="-128"/>
              </a:rPr>
              <a:t> tuples in any other partition, since:</a:t>
            </a:r>
          </a:p>
          <a:p>
            <a:pPr lvl="1"/>
            <a:r>
              <a:rPr lang="en-US" altLang="en-US" dirty="0">
                <a:ea typeface="MS PGothic" panose="020B0600070205080204" pitchFamily="34" charset="-128"/>
              </a:rPr>
              <a:t>an </a:t>
            </a:r>
            <a:r>
              <a:rPr lang="en-US" altLang="en-US" i="1" dirty="0">
                <a:ea typeface="MS PGothic" panose="020B0600070205080204" pitchFamily="34" charset="-128"/>
              </a:rPr>
              <a:t>r</a:t>
            </a:r>
            <a:r>
              <a:rPr lang="en-US" altLang="en-US" dirty="0">
                <a:ea typeface="MS PGothic" panose="020B0600070205080204" pitchFamily="34" charset="-128"/>
              </a:rPr>
              <a:t> tuple and an </a:t>
            </a:r>
            <a:r>
              <a:rPr lang="en-US" altLang="en-US" i="1" dirty="0">
                <a:ea typeface="MS PGothic" panose="020B0600070205080204" pitchFamily="34" charset="-128"/>
              </a:rPr>
              <a:t>s </a:t>
            </a:r>
            <a:r>
              <a:rPr lang="en-US" altLang="en-US" dirty="0">
                <a:ea typeface="MS PGothic" panose="020B0600070205080204" pitchFamily="34" charset="-128"/>
              </a:rPr>
              <a:t>tuple that satisfy the join condition will have the same value for the join attributes.</a:t>
            </a:r>
          </a:p>
          <a:p>
            <a:pPr lvl="1"/>
            <a:r>
              <a:rPr lang="en-US" altLang="en-US" dirty="0">
                <a:ea typeface="MS PGothic" panose="020B0600070205080204" pitchFamily="34" charset="-128"/>
              </a:rPr>
              <a:t>If that value is hashed to some value </a:t>
            </a:r>
            <a:r>
              <a:rPr lang="en-US" altLang="en-US" i="1" dirty="0" err="1">
                <a:ea typeface="MS PGothic" panose="020B0600070205080204" pitchFamily="34" charset="-128"/>
              </a:rPr>
              <a:t>i</a:t>
            </a:r>
            <a:r>
              <a:rPr lang="en-US" altLang="en-US" dirty="0">
                <a:ea typeface="MS PGothic" panose="020B0600070205080204" pitchFamily="34" charset="-128"/>
              </a:rPr>
              <a:t>, the </a:t>
            </a:r>
            <a:r>
              <a:rPr lang="en-US" altLang="en-US" i="1" dirty="0">
                <a:ea typeface="MS PGothic" panose="020B0600070205080204" pitchFamily="34" charset="-128"/>
              </a:rPr>
              <a:t>r</a:t>
            </a:r>
            <a:r>
              <a:rPr lang="en-US" altLang="en-US" dirty="0">
                <a:ea typeface="MS PGothic" panose="020B0600070205080204" pitchFamily="34" charset="-128"/>
              </a:rPr>
              <a:t> tuple has to be in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and the </a:t>
            </a:r>
            <a:r>
              <a:rPr lang="en-US" altLang="en-US" i="1" dirty="0">
                <a:ea typeface="MS PGothic" panose="020B0600070205080204" pitchFamily="34" charset="-128"/>
              </a:rPr>
              <a:t>s </a:t>
            </a:r>
            <a:r>
              <a:rPr lang="en-US" altLang="en-US" dirty="0">
                <a:ea typeface="MS PGothic" panose="020B0600070205080204" pitchFamily="34" charset="-128"/>
              </a:rPr>
              <a:t>tuple in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i="1" dirty="0">
                <a:ea typeface="MS PGothic" panose="020B0600070205080204" pitchFamily="34" charset="-128"/>
              </a:rPr>
              <a:t>.</a:t>
            </a:r>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a:extLst>
              <a:ext uri="{FF2B5EF4-FFF2-40B4-BE49-F238E27FC236}">
                <a16:creationId xmlns:a16="http://schemas.microsoft.com/office/drawing/2014/main" id="{4C19BC0B-9814-430F-B171-DC17AF515FB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 Algorithm</a:t>
            </a:r>
          </a:p>
        </p:txBody>
      </p:sp>
      <p:sp>
        <p:nvSpPr>
          <p:cNvPr id="74755" name="Rectangle 3">
            <a:extLst>
              <a:ext uri="{FF2B5EF4-FFF2-40B4-BE49-F238E27FC236}">
                <a16:creationId xmlns:a16="http://schemas.microsoft.com/office/drawing/2014/main" id="{F63281CE-1FCD-42D4-BD4A-8D618E6CF08A}"/>
              </a:ext>
            </a:extLst>
          </p:cNvPr>
          <p:cNvSpPr>
            <a:spLocks noGrp="1" noChangeArrowheads="1"/>
          </p:cNvSpPr>
          <p:nvPr>
            <p:ph idx="1"/>
          </p:nvPr>
        </p:nvSpPr>
        <p:spPr>
          <a:xfrm>
            <a:off x="2101789" y="1141810"/>
            <a:ext cx="5402909" cy="2467664"/>
          </a:xfrm>
        </p:spPr>
        <p:txBody>
          <a:bodyPr/>
          <a:lstStyle/>
          <a:p>
            <a:pPr>
              <a:buFont typeface="Monotype Sorts" pitchFamily="-65" charset="2"/>
              <a:buNone/>
            </a:pPr>
            <a:r>
              <a:rPr lang="en-US" altLang="en-US" dirty="0">
                <a:ea typeface="MS PGothic" panose="020B0600070205080204" pitchFamily="34" charset="-128"/>
              </a:rPr>
              <a:t>1.	Partition the relation </a:t>
            </a:r>
            <a:r>
              <a:rPr lang="en-US" altLang="en-US" i="1" dirty="0">
                <a:ea typeface="MS PGothic" panose="020B0600070205080204" pitchFamily="34" charset="-128"/>
              </a:rPr>
              <a:t>s</a:t>
            </a:r>
            <a:r>
              <a:rPr lang="en-US" altLang="en-US" dirty="0">
                <a:ea typeface="MS PGothic" panose="020B0600070205080204" pitchFamily="34" charset="-128"/>
              </a:rPr>
              <a:t> using hashing function </a:t>
            </a:r>
            <a:r>
              <a:rPr lang="en-US" altLang="en-US" i="1" dirty="0">
                <a:ea typeface="MS PGothic" panose="020B0600070205080204" pitchFamily="34" charset="-128"/>
              </a:rPr>
              <a:t>h</a:t>
            </a:r>
            <a:r>
              <a:rPr lang="en-US" altLang="en-US" dirty="0">
                <a:ea typeface="MS PGothic" panose="020B0600070205080204" pitchFamily="34" charset="-128"/>
              </a:rPr>
              <a:t>.  When partitioning a relation, one block of memory is reserved as the output buffer for each partition.</a:t>
            </a:r>
          </a:p>
          <a:p>
            <a:pPr>
              <a:buFont typeface="Monotype Sorts" pitchFamily="-65" charset="2"/>
              <a:buNone/>
            </a:pPr>
            <a:r>
              <a:rPr lang="en-US" altLang="en-US" dirty="0">
                <a:ea typeface="MS PGothic" panose="020B0600070205080204" pitchFamily="34" charset="-128"/>
              </a:rPr>
              <a:t>2.	Partition </a:t>
            </a:r>
            <a:r>
              <a:rPr lang="en-US" altLang="en-US" i="1" dirty="0">
                <a:ea typeface="MS PGothic" panose="020B0600070205080204" pitchFamily="34" charset="-128"/>
              </a:rPr>
              <a:t>r</a:t>
            </a:r>
            <a:r>
              <a:rPr lang="en-US" altLang="en-US" dirty="0">
                <a:ea typeface="MS PGothic" panose="020B0600070205080204" pitchFamily="34" charset="-128"/>
              </a:rPr>
              <a:t> similarly.</a:t>
            </a:r>
          </a:p>
          <a:p>
            <a:pPr>
              <a:buFont typeface="Monotype Sorts" pitchFamily="-65" charset="2"/>
              <a:buNone/>
            </a:pPr>
            <a:r>
              <a:rPr lang="en-US" altLang="en-US" dirty="0">
                <a:ea typeface="MS PGothic" panose="020B0600070205080204" pitchFamily="34" charset="-128"/>
              </a:rPr>
              <a:t>3.	For each </a:t>
            </a:r>
            <a:r>
              <a:rPr lang="en-US" altLang="en-US" i="1" dirty="0">
                <a:ea typeface="MS PGothic" panose="020B0600070205080204" pitchFamily="34" charset="-128"/>
              </a:rPr>
              <a:t>i:</a:t>
            </a:r>
            <a:endParaRPr lang="en-US" altLang="en-US" dirty="0">
              <a:ea typeface="MS PGothic" panose="020B0600070205080204" pitchFamily="34" charset="-128"/>
            </a:endParaRPr>
          </a:p>
          <a:p>
            <a:pPr marL="552450" lvl="1" indent="-209550">
              <a:buNone/>
            </a:pPr>
            <a:r>
              <a:rPr lang="en-US" altLang="en-US" dirty="0">
                <a:ea typeface="MS PGothic" panose="020B0600070205080204" pitchFamily="34" charset="-128"/>
              </a:rPr>
              <a:t>(a)	Load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into memory and build an in-memory hash index on it using the join attribute.  This hash index uses a different hash function than the earlier one </a:t>
            </a:r>
            <a:r>
              <a:rPr lang="en-US" altLang="en-US" i="1" dirty="0">
                <a:ea typeface="MS PGothic" panose="020B0600070205080204" pitchFamily="34" charset="-128"/>
              </a:rPr>
              <a:t>h.</a:t>
            </a:r>
            <a:endParaRPr lang="en-US" altLang="en-US" dirty="0">
              <a:ea typeface="MS PGothic" panose="020B0600070205080204" pitchFamily="34" charset="-128"/>
            </a:endParaRPr>
          </a:p>
          <a:p>
            <a:pPr marL="552450" lvl="1" indent="-209550">
              <a:buNone/>
            </a:pPr>
            <a:r>
              <a:rPr lang="en-US" altLang="en-US" dirty="0">
                <a:ea typeface="MS PGothic" panose="020B0600070205080204" pitchFamily="34" charset="-128"/>
              </a:rPr>
              <a:t>(b)	Read the tuples in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dirty="0">
                <a:ea typeface="MS PGothic" panose="020B0600070205080204" pitchFamily="34" charset="-128"/>
              </a:rPr>
              <a:t> from the disk one by one.  For each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r</a:t>
            </a:r>
            <a:r>
              <a:rPr lang="en-US" altLang="en-US" dirty="0">
                <a:ea typeface="MS PGothic" panose="020B0600070205080204" pitchFamily="34" charset="-128"/>
              </a:rPr>
              <a:t> locate each matching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i="1" dirty="0">
                <a:ea typeface="MS PGothic" panose="020B0600070205080204" pitchFamily="34" charset="-128"/>
              </a:rPr>
              <a:t> </a:t>
            </a:r>
            <a:r>
              <a:rPr lang="en-US" altLang="en-US" dirty="0">
                <a:ea typeface="MS PGothic" panose="020B0600070205080204" pitchFamily="34" charset="-128"/>
              </a:rPr>
              <a:t>in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using the in-memory hash index.  Output the concatenation of their attributes.</a:t>
            </a:r>
          </a:p>
        </p:txBody>
      </p:sp>
      <p:sp>
        <p:nvSpPr>
          <p:cNvPr id="74756" name="Text Box 4">
            <a:extLst>
              <a:ext uri="{FF2B5EF4-FFF2-40B4-BE49-F238E27FC236}">
                <a16:creationId xmlns:a16="http://schemas.microsoft.com/office/drawing/2014/main" id="{45789630-8926-4A06-8E70-2E740D63B85E}"/>
              </a:ext>
            </a:extLst>
          </p:cNvPr>
          <p:cNvSpPr txBox="1">
            <a:spLocks noChangeArrowheads="1"/>
          </p:cNvSpPr>
          <p:nvPr/>
        </p:nvSpPr>
        <p:spPr bwMode="auto">
          <a:xfrm>
            <a:off x="1782193" y="867762"/>
            <a:ext cx="3825734"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5000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The hash-join of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r</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and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is computed as follows.</a:t>
            </a:r>
          </a:p>
        </p:txBody>
      </p:sp>
      <p:sp>
        <p:nvSpPr>
          <p:cNvPr id="74757" name="Text Box 5">
            <a:extLst>
              <a:ext uri="{FF2B5EF4-FFF2-40B4-BE49-F238E27FC236}">
                <a16:creationId xmlns:a16="http://schemas.microsoft.com/office/drawing/2014/main" id="{692CBE19-D556-4D45-83B8-A73BB61FEAFF}"/>
              </a:ext>
            </a:extLst>
          </p:cNvPr>
          <p:cNvSpPr txBox="1">
            <a:spLocks noChangeArrowheads="1"/>
          </p:cNvSpPr>
          <p:nvPr/>
        </p:nvSpPr>
        <p:spPr bwMode="auto">
          <a:xfrm>
            <a:off x="2021717" y="3710031"/>
            <a:ext cx="5690528"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Relation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is called the </a:t>
            </a:r>
            <a:r>
              <a:rPr kumimoji="0" lang="en-US" altLang="en-US" sz="1275"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build input</a:t>
            </a:r>
            <a:r>
              <a:rPr kumimoji="0" lang="en-US" altLang="en-US" sz="1275"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r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is called the </a:t>
            </a:r>
            <a:r>
              <a:rPr kumimoji="0" lang="en-US" altLang="en-US" sz="1275"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probe input</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a:extLst>
              <a:ext uri="{FF2B5EF4-FFF2-40B4-BE49-F238E27FC236}">
                <a16:creationId xmlns:a16="http://schemas.microsoft.com/office/drawing/2014/main" id="{AF20C07A-BC1B-42FB-A66A-3B1318B3D90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 algorithm (Cont.)</a:t>
            </a:r>
          </a:p>
        </p:txBody>
      </p:sp>
      <p:sp>
        <p:nvSpPr>
          <p:cNvPr id="76803" name="Rectangle 3">
            <a:extLst>
              <a:ext uri="{FF2B5EF4-FFF2-40B4-BE49-F238E27FC236}">
                <a16:creationId xmlns:a16="http://schemas.microsoft.com/office/drawing/2014/main" id="{E22CD1C5-A5E7-4586-9733-7EBAE6D11015}"/>
              </a:ext>
            </a:extLst>
          </p:cNvPr>
          <p:cNvSpPr>
            <a:spLocks noGrp="1" noChangeArrowheads="1"/>
          </p:cNvSpPr>
          <p:nvPr>
            <p:ph idx="1"/>
          </p:nvPr>
        </p:nvSpPr>
        <p:spPr>
          <a:xfrm>
            <a:off x="1768876" y="826873"/>
            <a:ext cx="5639540" cy="3107453"/>
          </a:xfrm>
        </p:spPr>
        <p:txBody>
          <a:bodyPr/>
          <a:lstStyle/>
          <a:p>
            <a:r>
              <a:rPr lang="en-US" altLang="en-US" dirty="0">
                <a:ea typeface="MS PGothic" panose="020B0600070205080204" pitchFamily="34" charset="-128"/>
              </a:rPr>
              <a:t>The value </a:t>
            </a:r>
            <a:r>
              <a:rPr lang="en-US" altLang="en-US" i="1" dirty="0">
                <a:ea typeface="MS PGothic" panose="020B0600070205080204" pitchFamily="34" charset="-128"/>
              </a:rPr>
              <a:t>n</a:t>
            </a:r>
            <a:r>
              <a:rPr lang="en-US" altLang="en-US" dirty="0">
                <a:ea typeface="MS PGothic" panose="020B0600070205080204" pitchFamily="34" charset="-128"/>
              </a:rPr>
              <a:t> and the hash function </a:t>
            </a:r>
            <a:r>
              <a:rPr lang="en-US" altLang="en-US" i="1" dirty="0">
                <a:ea typeface="MS PGothic" panose="020B0600070205080204" pitchFamily="34" charset="-128"/>
              </a:rPr>
              <a:t>h</a:t>
            </a:r>
            <a:r>
              <a:rPr lang="en-US" altLang="en-US" dirty="0">
                <a:ea typeface="MS PGothic" panose="020B0600070205080204" pitchFamily="34" charset="-128"/>
              </a:rPr>
              <a:t> is chosen such that each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should fit in memory.</a:t>
            </a:r>
          </a:p>
          <a:p>
            <a:pPr lvl="1"/>
            <a:r>
              <a:rPr lang="en-US" altLang="en-US" dirty="0">
                <a:ea typeface="MS PGothic" panose="020B0600070205080204" pitchFamily="34" charset="-128"/>
              </a:rPr>
              <a:t>Typically n is chosen as </a:t>
            </a:r>
            <a:r>
              <a:rPr lang="en-US" altLang="en-US" dirty="0">
                <a:ea typeface="MS PGothic" panose="020B0600070205080204" pitchFamily="34" charset="-128"/>
                <a:sym typeface="Symbol" panose="05050102010706020507" pitchFamily="18" charset="2"/>
              </a:rPr>
              <a:t></a:t>
            </a:r>
            <a:r>
              <a:rPr lang="en-US" altLang="en-US" dirty="0" err="1">
                <a:ea typeface="MS PGothic" panose="020B0600070205080204" pitchFamily="34" charset="-128"/>
              </a:rPr>
              <a:t>b</a:t>
            </a:r>
            <a:r>
              <a:rPr lang="en-US" altLang="en-US" baseline="-25000" dirty="0" err="1">
                <a:ea typeface="MS PGothic" panose="020B0600070205080204" pitchFamily="34" charset="-128"/>
              </a:rPr>
              <a:t>s</a:t>
            </a:r>
            <a:r>
              <a:rPr lang="en-US" altLang="en-US" dirty="0">
                <a:ea typeface="MS PGothic" panose="020B0600070205080204" pitchFamily="34" charset="-128"/>
              </a:rPr>
              <a:t>/M</a:t>
            </a:r>
            <a:r>
              <a:rPr lang="en-US" altLang="en-US" dirty="0">
                <a:ea typeface="MS PGothic" panose="020B0600070205080204" pitchFamily="34" charset="-128"/>
                <a:sym typeface="Symbol" panose="05050102010706020507" pitchFamily="18" charset="2"/>
              </a:rPr>
              <a:t></a:t>
            </a:r>
            <a:r>
              <a:rPr lang="en-US" altLang="en-US" dirty="0">
                <a:ea typeface="MS PGothic" panose="020B0600070205080204" pitchFamily="34" charset="-128"/>
              </a:rPr>
              <a:t> * f  where f is a </a:t>
            </a:r>
            <a:r>
              <a:rPr lang="ja-JP" altLang="en-US" dirty="0">
                <a:ea typeface="MS PGothic" panose="020B0600070205080204" pitchFamily="34" charset="-128"/>
              </a:rPr>
              <a:t>“</a:t>
            </a:r>
            <a:r>
              <a:rPr lang="en-US" altLang="ja-JP" b="1" dirty="0">
                <a:solidFill>
                  <a:srgbClr val="002060"/>
                </a:solidFill>
                <a:ea typeface="MS PGothic" panose="020B0600070205080204" pitchFamily="34" charset="-128"/>
              </a:rPr>
              <a:t>fudge factor</a:t>
            </a:r>
            <a:r>
              <a:rPr lang="ja-JP" altLang="en-US" dirty="0">
                <a:ea typeface="MS PGothic" panose="020B0600070205080204" pitchFamily="34" charset="-128"/>
              </a:rPr>
              <a:t>”</a:t>
            </a:r>
            <a:r>
              <a:rPr lang="en-US" altLang="ja-JP" dirty="0">
                <a:ea typeface="MS PGothic" panose="020B0600070205080204" pitchFamily="34" charset="-128"/>
              </a:rPr>
              <a:t>, typically around 1.2</a:t>
            </a:r>
          </a:p>
          <a:p>
            <a:pPr lvl="1"/>
            <a:r>
              <a:rPr lang="en-US" altLang="en-US" dirty="0">
                <a:ea typeface="MS PGothic" panose="020B0600070205080204" pitchFamily="34" charset="-128"/>
              </a:rPr>
              <a:t>The probe relation partitions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need not fit in memory</a:t>
            </a:r>
          </a:p>
          <a:p>
            <a:r>
              <a:rPr lang="en-US" altLang="en-US" b="1" dirty="0">
                <a:solidFill>
                  <a:srgbClr val="002060"/>
                </a:solidFill>
                <a:ea typeface="MS PGothic" panose="020B0600070205080204" pitchFamily="34" charset="-128"/>
              </a:rPr>
              <a:t>Recursive partitioning</a:t>
            </a:r>
            <a:r>
              <a:rPr lang="en-US" altLang="en-US" b="1" i="1" dirty="0">
                <a:solidFill>
                  <a:srgbClr val="002060"/>
                </a:solidFill>
                <a:ea typeface="MS PGothic" panose="020B0600070205080204" pitchFamily="34" charset="-128"/>
              </a:rPr>
              <a:t> </a:t>
            </a:r>
            <a:r>
              <a:rPr lang="en-US" altLang="en-US" dirty="0">
                <a:ea typeface="MS PGothic" panose="020B0600070205080204" pitchFamily="34" charset="-128"/>
              </a:rPr>
              <a:t>required if number of partitions </a:t>
            </a:r>
            <a:r>
              <a:rPr lang="en-US" altLang="en-US" i="1" dirty="0">
                <a:ea typeface="MS PGothic" panose="020B0600070205080204" pitchFamily="34" charset="-128"/>
              </a:rPr>
              <a:t>n </a:t>
            </a:r>
            <a:r>
              <a:rPr lang="en-US" altLang="en-US" dirty="0">
                <a:ea typeface="MS PGothic" panose="020B0600070205080204" pitchFamily="34" charset="-128"/>
              </a:rPr>
              <a:t>is greater than number of pages </a:t>
            </a:r>
            <a:r>
              <a:rPr lang="en-US" altLang="en-US" i="1" dirty="0">
                <a:ea typeface="MS PGothic" panose="020B0600070205080204" pitchFamily="34" charset="-128"/>
              </a:rPr>
              <a:t>M</a:t>
            </a:r>
            <a:r>
              <a:rPr lang="en-US" altLang="en-US" dirty="0">
                <a:ea typeface="MS PGothic" panose="020B0600070205080204" pitchFamily="34" charset="-128"/>
              </a:rPr>
              <a:t> of memory.</a:t>
            </a:r>
          </a:p>
          <a:p>
            <a:pPr lvl="1"/>
            <a:r>
              <a:rPr lang="en-US" altLang="en-US" dirty="0">
                <a:ea typeface="MS PGothic" panose="020B0600070205080204" pitchFamily="34" charset="-128"/>
              </a:rPr>
              <a:t>instead of partitioning </a:t>
            </a:r>
            <a:r>
              <a:rPr lang="en-US" altLang="en-US" i="1" dirty="0">
                <a:ea typeface="MS PGothic" panose="020B0600070205080204" pitchFamily="34" charset="-128"/>
              </a:rPr>
              <a:t>n</a:t>
            </a:r>
            <a:r>
              <a:rPr lang="en-US" altLang="en-US" dirty="0">
                <a:ea typeface="MS PGothic" panose="020B0600070205080204" pitchFamily="34" charset="-128"/>
              </a:rPr>
              <a:t> ways, use</a:t>
            </a:r>
            <a:r>
              <a:rPr lang="en-US" altLang="en-US" i="1" dirty="0">
                <a:ea typeface="MS PGothic" panose="020B0600070205080204" pitchFamily="34" charset="-128"/>
              </a:rPr>
              <a:t>  M – </a:t>
            </a:r>
            <a:r>
              <a:rPr lang="en-US" altLang="en-US" dirty="0">
                <a:ea typeface="MS PGothic" panose="020B0600070205080204" pitchFamily="34" charset="-128"/>
              </a:rPr>
              <a:t>1 partitions for s</a:t>
            </a:r>
          </a:p>
          <a:p>
            <a:pPr lvl="1"/>
            <a:r>
              <a:rPr lang="en-US" altLang="en-US" dirty="0">
                <a:ea typeface="MS PGothic" panose="020B0600070205080204" pitchFamily="34" charset="-128"/>
              </a:rPr>
              <a:t>Further partition the </a:t>
            </a:r>
            <a:r>
              <a:rPr lang="en-US" altLang="en-US" i="1" dirty="0">
                <a:ea typeface="MS PGothic" panose="020B0600070205080204" pitchFamily="34" charset="-128"/>
              </a:rPr>
              <a:t>M – </a:t>
            </a:r>
            <a:r>
              <a:rPr lang="en-US" altLang="en-US" dirty="0">
                <a:ea typeface="MS PGothic" panose="020B0600070205080204" pitchFamily="34" charset="-128"/>
              </a:rPr>
              <a:t>1 partitions using a different hash function</a:t>
            </a:r>
          </a:p>
          <a:p>
            <a:pPr lvl="1"/>
            <a:r>
              <a:rPr lang="en-US" altLang="en-US" dirty="0">
                <a:ea typeface="MS PGothic" panose="020B0600070205080204" pitchFamily="34" charset="-128"/>
              </a:rPr>
              <a:t>Use same partitioning method on </a:t>
            </a:r>
            <a:r>
              <a:rPr lang="en-US" altLang="en-US" i="1" dirty="0">
                <a:ea typeface="MS PGothic" panose="020B0600070205080204" pitchFamily="34" charset="-128"/>
              </a:rPr>
              <a:t>r</a:t>
            </a:r>
          </a:p>
          <a:p>
            <a:pPr lvl="1"/>
            <a:r>
              <a:rPr lang="en-US" altLang="en-US" dirty="0">
                <a:ea typeface="MS PGothic" panose="020B0600070205080204" pitchFamily="34" charset="-128"/>
              </a:rPr>
              <a:t>Rarely required: e.g., with block size of 4 KB, recursive partitioning not needed for relations of &lt; 1GB with memory size of 2MB, or relations of &lt; 36 GB with memory of 12 MB</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a:extLst>
              <a:ext uri="{FF2B5EF4-FFF2-40B4-BE49-F238E27FC236}">
                <a16:creationId xmlns:a16="http://schemas.microsoft.com/office/drawing/2014/main" id="{F9DEBEE7-80B5-46A7-AA65-8A28BCE012D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Other Operations</a:t>
            </a:r>
          </a:p>
        </p:txBody>
      </p:sp>
      <p:sp>
        <p:nvSpPr>
          <p:cNvPr id="89091" name="Rectangle 3">
            <a:extLst>
              <a:ext uri="{FF2B5EF4-FFF2-40B4-BE49-F238E27FC236}">
                <a16:creationId xmlns:a16="http://schemas.microsoft.com/office/drawing/2014/main" id="{72B0884B-0A2B-4136-9A5F-5EA2E3782C21}"/>
              </a:ext>
            </a:extLst>
          </p:cNvPr>
          <p:cNvSpPr>
            <a:spLocks noGrp="1" noChangeArrowheads="1"/>
          </p:cNvSpPr>
          <p:nvPr>
            <p:ph idx="1"/>
          </p:nvPr>
        </p:nvSpPr>
        <p:spPr>
          <a:xfrm>
            <a:off x="1782192" y="871993"/>
            <a:ext cx="5451795" cy="2385557"/>
          </a:xfrm>
        </p:spPr>
        <p:txBody>
          <a:bodyPr/>
          <a:lstStyle/>
          <a:p>
            <a:r>
              <a:rPr lang="en-US" altLang="en-US" b="1" dirty="0">
                <a:solidFill>
                  <a:srgbClr val="002060"/>
                </a:solidFill>
                <a:ea typeface="MS PGothic" panose="020B0600070205080204" pitchFamily="34" charset="-128"/>
              </a:rPr>
              <a:t>Duplicate elimination </a:t>
            </a:r>
            <a:r>
              <a:rPr lang="en-US" altLang="en-US" dirty="0">
                <a:ea typeface="MS PGothic" panose="020B0600070205080204" pitchFamily="34" charset="-128"/>
              </a:rPr>
              <a:t>can be implemented via hashing or sorting.</a:t>
            </a:r>
          </a:p>
          <a:p>
            <a:pPr lvl="1"/>
            <a:r>
              <a:rPr lang="en-US" altLang="en-US" dirty="0">
                <a:ea typeface="MS PGothic" panose="020B0600070205080204" pitchFamily="34" charset="-128"/>
              </a:rPr>
              <a:t>On sorting duplicates will come adjacent to each other, and all but one set of duplicates can be deleted.  </a:t>
            </a:r>
          </a:p>
          <a:p>
            <a:pPr lvl="1"/>
            <a:r>
              <a:rPr lang="en-US" altLang="en-US" i="1" dirty="0">
                <a:ea typeface="MS PGothic" panose="020B0600070205080204" pitchFamily="34" charset="-128"/>
              </a:rPr>
              <a:t>Optimization: </a:t>
            </a:r>
            <a:r>
              <a:rPr lang="en-US" altLang="en-US" dirty="0">
                <a:ea typeface="MS PGothic" panose="020B0600070205080204" pitchFamily="34" charset="-128"/>
              </a:rPr>
              <a:t>duplicates can be deleted during run generation as well as at intermediate merge steps in external sort-merge.</a:t>
            </a:r>
          </a:p>
          <a:p>
            <a:pPr lvl="1"/>
            <a:r>
              <a:rPr lang="en-US" altLang="en-US" dirty="0">
                <a:ea typeface="MS PGothic" panose="020B0600070205080204" pitchFamily="34" charset="-128"/>
              </a:rPr>
              <a:t>Hashing is similar – duplicates will come into the same bucket.</a:t>
            </a:r>
          </a:p>
          <a:p>
            <a:r>
              <a:rPr lang="en-US" altLang="en-US" b="1" dirty="0">
                <a:solidFill>
                  <a:srgbClr val="002060"/>
                </a:solidFill>
                <a:ea typeface="MS PGothic" panose="020B0600070205080204" pitchFamily="34" charset="-128"/>
              </a:rPr>
              <a:t>Projection</a:t>
            </a:r>
            <a:r>
              <a:rPr lang="en-US" altLang="en-US" dirty="0">
                <a:ea typeface="MS PGothic" panose="020B0600070205080204" pitchFamily="34" charset="-128"/>
              </a:rPr>
              <a:t>:</a:t>
            </a:r>
          </a:p>
          <a:p>
            <a:pPr lvl="1"/>
            <a:r>
              <a:rPr lang="en-US" altLang="en-US" dirty="0">
                <a:ea typeface="MS PGothic" panose="020B0600070205080204" pitchFamily="34" charset="-128"/>
              </a:rPr>
              <a:t>perform projection on each tuple </a:t>
            </a:r>
          </a:p>
          <a:p>
            <a:pPr lvl="1"/>
            <a:r>
              <a:rPr lang="en-US" altLang="en-US" dirty="0">
                <a:ea typeface="MS PGothic" panose="020B0600070205080204" pitchFamily="34" charset="-128"/>
              </a:rPr>
              <a:t>followed by duplicate elimination. </a:t>
            </a:r>
            <a:endParaRPr lang="en-US" altLang="en-US" b="1" dirty="0">
              <a:ea typeface="MS PGothic" panose="020B0600070205080204" pitchFamily="34" charset="-128"/>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a:extLst>
              <a:ext uri="{FF2B5EF4-FFF2-40B4-BE49-F238E27FC236}">
                <a16:creationId xmlns:a16="http://schemas.microsoft.com/office/drawing/2014/main" id="{2B4C0383-7AD0-4209-99D3-21904BE0233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Other Operations : Aggregation</a:t>
            </a:r>
          </a:p>
        </p:txBody>
      </p:sp>
      <p:sp>
        <p:nvSpPr>
          <p:cNvPr id="351235" name="Rectangle 3">
            <a:extLst>
              <a:ext uri="{FF2B5EF4-FFF2-40B4-BE49-F238E27FC236}">
                <a16:creationId xmlns:a16="http://schemas.microsoft.com/office/drawing/2014/main" id="{3F09A406-91F2-42A0-9BDA-1A19D3843C66}"/>
              </a:ext>
            </a:extLst>
          </p:cNvPr>
          <p:cNvSpPr>
            <a:spLocks noGrp="1" noChangeArrowheads="1"/>
          </p:cNvSpPr>
          <p:nvPr>
            <p:ph idx="1"/>
          </p:nvPr>
        </p:nvSpPr>
        <p:spPr>
          <a:xfrm>
            <a:off x="1795509" y="926137"/>
            <a:ext cx="5440844" cy="3305972"/>
          </a:xfrm>
        </p:spPr>
        <p:txBody>
          <a:bodyPr/>
          <a:lstStyle/>
          <a:p>
            <a:r>
              <a:rPr lang="en-US" altLang="en-US" b="1" dirty="0">
                <a:solidFill>
                  <a:srgbClr val="002060"/>
                </a:solidFill>
                <a:ea typeface="MS PGothic" panose="020B0600070205080204" pitchFamily="34" charset="-128"/>
              </a:rPr>
              <a:t>Aggregation</a:t>
            </a:r>
            <a:r>
              <a:rPr lang="en-US" altLang="en-US" dirty="0">
                <a:ea typeface="MS PGothic" panose="020B0600070205080204" pitchFamily="34" charset="-128"/>
              </a:rPr>
              <a:t> can be implemented in a manner similar to duplicate elimination.</a:t>
            </a:r>
          </a:p>
          <a:p>
            <a:pPr lvl="1"/>
            <a:r>
              <a:rPr lang="en-US" altLang="en-US" b="1" dirty="0">
                <a:ea typeface="MS PGothic" panose="020B0600070205080204" pitchFamily="34" charset="-128"/>
              </a:rPr>
              <a:t>Sorting</a:t>
            </a:r>
            <a:r>
              <a:rPr lang="en-US" altLang="en-US" dirty="0">
                <a:ea typeface="MS PGothic" panose="020B0600070205080204" pitchFamily="34" charset="-128"/>
              </a:rPr>
              <a:t> or </a:t>
            </a:r>
            <a:r>
              <a:rPr lang="en-US" altLang="en-US" b="1" dirty="0">
                <a:ea typeface="MS PGothic" panose="020B0600070205080204" pitchFamily="34" charset="-128"/>
              </a:rPr>
              <a:t>hashing</a:t>
            </a:r>
            <a:r>
              <a:rPr lang="en-US" altLang="en-US" dirty="0">
                <a:ea typeface="MS PGothic" panose="020B0600070205080204" pitchFamily="34" charset="-128"/>
              </a:rPr>
              <a:t> can be used to bring tuples in the same group together, and then the aggregate functions can be applied on each group.</a:t>
            </a:r>
            <a:r>
              <a:rPr lang="en-US" altLang="en-US" b="1" dirty="0">
                <a:ea typeface="MS PGothic" panose="020B0600070205080204" pitchFamily="34" charset="-128"/>
              </a:rPr>
              <a:t> </a:t>
            </a:r>
          </a:p>
          <a:p>
            <a:pPr lvl="1"/>
            <a:r>
              <a:rPr lang="en-US" altLang="en-US" dirty="0">
                <a:ea typeface="MS PGothic" panose="020B0600070205080204" pitchFamily="34" charset="-128"/>
              </a:rPr>
              <a:t>Optimization</a:t>
            </a:r>
            <a:r>
              <a:rPr lang="en-US" altLang="en-US" i="1" dirty="0">
                <a:ea typeface="MS PGothic" panose="020B0600070205080204" pitchFamily="34" charset="-128"/>
              </a:rPr>
              <a:t>: </a:t>
            </a:r>
            <a:r>
              <a:rPr lang="en-US" altLang="en-US" b="1" dirty="0">
                <a:solidFill>
                  <a:srgbClr val="002060"/>
                </a:solidFill>
                <a:ea typeface="MS PGothic" panose="020B0600070205080204" pitchFamily="34" charset="-128"/>
              </a:rPr>
              <a:t>partial aggregation</a:t>
            </a:r>
          </a:p>
          <a:p>
            <a:pPr lvl="2"/>
            <a:r>
              <a:rPr lang="en-US" altLang="en-US" dirty="0">
                <a:ea typeface="MS PGothic" panose="020B0600070205080204" pitchFamily="34" charset="-128"/>
              </a:rPr>
              <a:t>combine tuples in the same group during run generation and intermediate merges, by computing partial aggregate values</a:t>
            </a:r>
          </a:p>
          <a:p>
            <a:pPr lvl="2"/>
            <a:r>
              <a:rPr lang="en-US" altLang="en-US" dirty="0">
                <a:ea typeface="MS PGothic" panose="020B0600070205080204" pitchFamily="34" charset="-128"/>
              </a:rPr>
              <a:t>For count, min, max, sum: keep aggregate values on tuples found so far in the group.  </a:t>
            </a:r>
          </a:p>
          <a:p>
            <a:pPr lvl="3"/>
            <a:r>
              <a:rPr lang="en-US" altLang="en-US" dirty="0">
                <a:ea typeface="MS PGothic" panose="020B0600070205080204" pitchFamily="34" charset="-128"/>
              </a:rPr>
              <a:t>When combining partial aggregate for count, add up the partial aggregates</a:t>
            </a:r>
          </a:p>
          <a:p>
            <a:pPr lvl="2"/>
            <a:r>
              <a:rPr lang="en-US" altLang="en-US" dirty="0">
                <a:ea typeface="MS PGothic" panose="020B0600070205080204" pitchFamily="34" charset="-128"/>
              </a:rPr>
              <a:t>For </a:t>
            </a:r>
            <a:r>
              <a:rPr lang="en-US" altLang="en-US" dirty="0" err="1">
                <a:ea typeface="MS PGothic" panose="020B0600070205080204" pitchFamily="34" charset="-128"/>
              </a:rPr>
              <a:t>avg</a:t>
            </a:r>
            <a:r>
              <a:rPr lang="en-US" altLang="en-US" dirty="0">
                <a:ea typeface="MS PGothic" panose="020B0600070205080204" pitchFamily="34" charset="-128"/>
              </a:rPr>
              <a:t>, keep sum and count, and divide sum by count at the end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12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1235">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123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123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123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123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12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3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B6035C87-35FA-374A-9083-75575E10BC47}"/>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Reminder</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TextBox 9">
            <a:extLst>
              <a:ext uri="{FF2B5EF4-FFF2-40B4-BE49-F238E27FC236}">
                <a16:creationId xmlns:a16="http://schemas.microsoft.com/office/drawing/2014/main" id="{FC5AD900-5D37-38B8-7FF9-BFE0E68DA8A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 9: Module II, NoSQL 2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1561730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a:extLst>
              <a:ext uri="{FF2B5EF4-FFF2-40B4-BE49-F238E27FC236}">
                <a16:creationId xmlns:a16="http://schemas.microsoft.com/office/drawing/2014/main" id="{DAD3CFC1-2C2A-42D2-A575-828A9E8A7D6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Evaluation of Expressions</a:t>
            </a:r>
          </a:p>
        </p:txBody>
      </p:sp>
      <p:sp>
        <p:nvSpPr>
          <p:cNvPr id="100355" name="Rectangle 3">
            <a:extLst>
              <a:ext uri="{FF2B5EF4-FFF2-40B4-BE49-F238E27FC236}">
                <a16:creationId xmlns:a16="http://schemas.microsoft.com/office/drawing/2014/main" id="{A77B05E4-D4F7-4717-B352-991F9A2BAFA7}"/>
              </a:ext>
            </a:extLst>
          </p:cNvPr>
          <p:cNvSpPr>
            <a:spLocks noGrp="1" noChangeArrowheads="1"/>
          </p:cNvSpPr>
          <p:nvPr>
            <p:ph idx="1"/>
          </p:nvPr>
        </p:nvSpPr>
        <p:spPr>
          <a:xfrm>
            <a:off x="1775534" y="878038"/>
            <a:ext cx="5454160" cy="1970465"/>
          </a:xfrm>
        </p:spPr>
        <p:txBody>
          <a:bodyPr/>
          <a:lstStyle/>
          <a:p>
            <a:r>
              <a:rPr lang="en-US" altLang="en-US" dirty="0">
                <a:ea typeface="MS PGothic" panose="020B0600070205080204" pitchFamily="34" charset="-128"/>
              </a:rPr>
              <a:t>So far: we have seen algorithms for individual operations</a:t>
            </a:r>
          </a:p>
          <a:p>
            <a:r>
              <a:rPr lang="en-US" altLang="en-US" dirty="0">
                <a:ea typeface="MS PGothic" panose="020B0600070205080204" pitchFamily="34" charset="-128"/>
              </a:rPr>
              <a:t>Alternatives for evaluating an entire expression tree</a:t>
            </a:r>
          </a:p>
          <a:p>
            <a:pPr lvl="1"/>
            <a:r>
              <a:rPr lang="en-US" altLang="en-US" b="1" dirty="0">
                <a:solidFill>
                  <a:srgbClr val="002060"/>
                </a:solidFill>
                <a:ea typeface="MS PGothic" panose="020B0600070205080204" pitchFamily="34" charset="-128"/>
              </a:rPr>
              <a:t>Materialization</a:t>
            </a:r>
            <a:r>
              <a:rPr lang="en-US" altLang="en-US" dirty="0">
                <a:ea typeface="MS PGothic" panose="020B0600070205080204" pitchFamily="34" charset="-128"/>
              </a:rPr>
              <a:t>:  generate results of an expression whose inputs are relations or are already computed, </a:t>
            </a:r>
            <a:r>
              <a:rPr lang="en-US" altLang="en-US" b="1" dirty="0">
                <a:solidFill>
                  <a:srgbClr val="002060"/>
                </a:solidFill>
                <a:ea typeface="MS PGothic" panose="020B0600070205080204" pitchFamily="34" charset="-128"/>
              </a:rPr>
              <a:t>materialize</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(store) it on disk.  Repeat.</a:t>
            </a:r>
          </a:p>
          <a:p>
            <a:pPr lvl="1"/>
            <a:r>
              <a:rPr lang="en-US" altLang="en-US" b="1" dirty="0">
                <a:solidFill>
                  <a:srgbClr val="002060"/>
                </a:solidFill>
                <a:ea typeface="MS PGothic" panose="020B0600070205080204" pitchFamily="34" charset="-128"/>
              </a:rPr>
              <a:t>Pipelining</a:t>
            </a:r>
            <a:r>
              <a:rPr lang="en-US" altLang="en-US" dirty="0">
                <a:ea typeface="MS PGothic" panose="020B0600070205080204" pitchFamily="34" charset="-128"/>
              </a:rPr>
              <a:t>:  pass on tuples to parent operations even as an operation is being executed</a:t>
            </a:r>
          </a:p>
          <a:p>
            <a:r>
              <a:rPr lang="en-US" altLang="en-US" dirty="0">
                <a:ea typeface="MS PGothic" panose="020B0600070205080204" pitchFamily="34" charset="-128"/>
              </a:rPr>
              <a:t>We study above alternatives in more detail</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a:extLst>
              <a:ext uri="{FF2B5EF4-FFF2-40B4-BE49-F238E27FC236}">
                <a16:creationId xmlns:a16="http://schemas.microsoft.com/office/drawing/2014/main" id="{B75B16A1-B58F-4CB3-AA24-54C6642B9A6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Materialization</a:t>
            </a:r>
          </a:p>
        </p:txBody>
      </p:sp>
      <p:sp>
        <p:nvSpPr>
          <p:cNvPr id="102403" name="Rectangle 3">
            <a:extLst>
              <a:ext uri="{FF2B5EF4-FFF2-40B4-BE49-F238E27FC236}">
                <a16:creationId xmlns:a16="http://schemas.microsoft.com/office/drawing/2014/main" id="{AB83BF51-4205-4CC7-9E7F-33401B9B87AD}"/>
              </a:ext>
            </a:extLst>
          </p:cNvPr>
          <p:cNvSpPr>
            <a:spLocks noGrp="1" noChangeArrowheads="1"/>
          </p:cNvSpPr>
          <p:nvPr>
            <p:ph idx="1"/>
          </p:nvPr>
        </p:nvSpPr>
        <p:spPr>
          <a:xfrm>
            <a:off x="1775534" y="866825"/>
            <a:ext cx="5466436" cy="1573426"/>
          </a:xfrm>
        </p:spPr>
        <p:txBody>
          <a:bodyPr/>
          <a:lstStyle/>
          <a:p>
            <a:r>
              <a:rPr lang="en-US" altLang="en-US" b="1" dirty="0">
                <a:solidFill>
                  <a:srgbClr val="002060"/>
                </a:solidFill>
                <a:ea typeface="MS PGothic" panose="020B0600070205080204" pitchFamily="34" charset="-128"/>
              </a:rPr>
              <a:t>Materialized evaluation</a:t>
            </a:r>
            <a:r>
              <a:rPr lang="en-US" altLang="en-US" dirty="0">
                <a:ea typeface="MS PGothic" panose="020B0600070205080204" pitchFamily="34" charset="-128"/>
              </a:rPr>
              <a:t>:</a:t>
            </a:r>
            <a:r>
              <a:rPr lang="en-US" altLang="en-US" b="1" dirty="0">
                <a:ea typeface="MS PGothic" panose="020B0600070205080204" pitchFamily="34" charset="-128"/>
              </a:rPr>
              <a:t>  </a:t>
            </a:r>
            <a:r>
              <a:rPr lang="en-US" altLang="en-US" dirty="0">
                <a:ea typeface="MS PGothic" panose="020B0600070205080204" pitchFamily="34" charset="-128"/>
              </a:rPr>
              <a:t>evaluate one operation at a time, starting at the lowest-level.  Use intermediate results materialized into temporary relations to evaluate next-level operations.</a:t>
            </a:r>
          </a:p>
          <a:p>
            <a:r>
              <a:rPr lang="en-US" altLang="en-US" dirty="0">
                <a:ea typeface="MS PGothic" panose="020B0600070205080204" pitchFamily="34" charset="-128"/>
              </a:rPr>
              <a:t>E.g., in figure below, compute and store</a:t>
            </a:r>
            <a:br>
              <a:rPr lang="en-US" altLang="en-US" dirty="0">
                <a:ea typeface="MS PGothic" panose="020B0600070205080204" pitchFamily="34" charset="-128"/>
              </a:rPr>
            </a:br>
            <a:br>
              <a:rPr lang="en-US" altLang="en-US" dirty="0">
                <a:ea typeface="MS PGothic" panose="020B0600070205080204" pitchFamily="34" charset="-128"/>
              </a:rPr>
            </a:br>
            <a:br>
              <a:rPr lang="en-US" altLang="en-US" dirty="0">
                <a:ea typeface="MS PGothic" panose="020B0600070205080204" pitchFamily="34" charset="-128"/>
              </a:rPr>
            </a:br>
            <a:r>
              <a:rPr lang="en-US" altLang="en-US" dirty="0">
                <a:ea typeface="MS PGothic" panose="020B0600070205080204" pitchFamily="34" charset="-128"/>
              </a:rPr>
              <a:t>then compute the store its join with </a:t>
            </a:r>
            <a:r>
              <a:rPr lang="en-US" altLang="en-US" i="1" dirty="0">
                <a:ea typeface="MS PGothic" panose="020B0600070205080204" pitchFamily="34" charset="-128"/>
              </a:rPr>
              <a:t>instructor, </a:t>
            </a:r>
            <a:r>
              <a:rPr lang="en-US" altLang="en-US" dirty="0">
                <a:ea typeface="MS PGothic" panose="020B0600070205080204" pitchFamily="34" charset="-128"/>
              </a:rPr>
              <a:t>and finally compute the projection on </a:t>
            </a:r>
            <a:r>
              <a:rPr lang="en-US" altLang="en-US" i="1" dirty="0">
                <a:ea typeface="MS PGothic" panose="020B0600070205080204" pitchFamily="34" charset="-128"/>
              </a:rPr>
              <a:t>name. </a:t>
            </a:r>
            <a:endParaRPr lang="en-US" altLang="en-US" b="1" i="1" dirty="0">
              <a:ea typeface="MS PGothic" panose="020B0600070205080204" pitchFamily="34" charset="-128"/>
            </a:endParaRPr>
          </a:p>
        </p:txBody>
      </p:sp>
      <p:graphicFrame>
        <p:nvGraphicFramePr>
          <p:cNvPr id="102404" name="Object 2">
            <a:extLst>
              <a:ext uri="{FF2B5EF4-FFF2-40B4-BE49-F238E27FC236}">
                <a16:creationId xmlns:a16="http://schemas.microsoft.com/office/drawing/2014/main" id="{046F3984-63E5-43B3-97DD-A0384B4EA3DA}"/>
              </a:ext>
            </a:extLst>
          </p:cNvPr>
          <p:cNvGraphicFramePr>
            <a:graphicFrameLocks noChangeAspect="1"/>
          </p:cNvGraphicFramePr>
          <p:nvPr/>
        </p:nvGraphicFramePr>
        <p:xfrm>
          <a:off x="2831399" y="1713899"/>
          <a:ext cx="2539604" cy="363141"/>
        </p:xfrm>
        <a:graphic>
          <a:graphicData uri="http://schemas.openxmlformats.org/presentationml/2006/ole">
            <mc:AlternateContent xmlns:mc="http://schemas.openxmlformats.org/markup-compatibility/2006">
              <mc:Choice xmlns:v="urn:schemas-microsoft-com:vml" Requires="v">
                <p:oleObj name="Equation" r:id="rId3" imgW="1676400" imgH="241300" progId="">
                  <p:embed/>
                </p:oleObj>
              </mc:Choice>
              <mc:Fallback>
                <p:oleObj name="Equation" r:id="rId3" imgW="1676400" imgH="241300" progId="">
                  <p:embed/>
                  <p:pic>
                    <p:nvPicPr>
                      <p:cNvPr id="102404" name="Object 2">
                        <a:extLst>
                          <a:ext uri="{FF2B5EF4-FFF2-40B4-BE49-F238E27FC236}">
                            <a16:creationId xmlns:a16="http://schemas.microsoft.com/office/drawing/2014/main" id="{046F3984-63E5-43B3-97DD-A0384B4EA3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1399" y="1713899"/>
                        <a:ext cx="2539604" cy="363141"/>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pic>
        <p:nvPicPr>
          <p:cNvPr id="102405" name="Picture 14">
            <a:extLst>
              <a:ext uri="{FF2B5EF4-FFF2-40B4-BE49-F238E27FC236}">
                <a16:creationId xmlns:a16="http://schemas.microsoft.com/office/drawing/2014/main" id="{B56C90A5-F0AE-475D-8135-EDB0B49580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0367" y="2625356"/>
            <a:ext cx="2130122" cy="1577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a:extLst>
              <a:ext uri="{FF2B5EF4-FFF2-40B4-BE49-F238E27FC236}">
                <a16:creationId xmlns:a16="http://schemas.microsoft.com/office/drawing/2014/main" id="{53B60583-6953-4FCC-ABE5-6B7EE1F2A99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Materialization (Cont.)</a:t>
            </a:r>
          </a:p>
        </p:txBody>
      </p:sp>
      <p:sp>
        <p:nvSpPr>
          <p:cNvPr id="104451" name="Rectangle 3">
            <a:extLst>
              <a:ext uri="{FF2B5EF4-FFF2-40B4-BE49-F238E27FC236}">
                <a16:creationId xmlns:a16="http://schemas.microsoft.com/office/drawing/2014/main" id="{2A76FFE1-8C22-447B-8523-476FD7329743}"/>
              </a:ext>
            </a:extLst>
          </p:cNvPr>
          <p:cNvSpPr>
            <a:spLocks noGrp="1" noChangeArrowheads="1"/>
          </p:cNvSpPr>
          <p:nvPr>
            <p:ph idx="1"/>
          </p:nvPr>
        </p:nvSpPr>
        <p:spPr>
          <a:xfrm>
            <a:off x="1775534" y="866213"/>
            <a:ext cx="5599591" cy="2232154"/>
          </a:xfrm>
        </p:spPr>
        <p:txBody>
          <a:bodyPr/>
          <a:lstStyle/>
          <a:p>
            <a:r>
              <a:rPr lang="en-US" altLang="en-US" dirty="0">
                <a:ea typeface="MS PGothic" panose="020B0600070205080204" pitchFamily="34" charset="-128"/>
              </a:rPr>
              <a:t>Materialized evaluation is always applicable</a:t>
            </a:r>
          </a:p>
          <a:p>
            <a:r>
              <a:rPr lang="en-US" altLang="en-US" dirty="0">
                <a:ea typeface="MS PGothic" panose="020B0600070205080204" pitchFamily="34" charset="-128"/>
              </a:rPr>
              <a:t>Cost of writing results to disk and reading them back can be quite high</a:t>
            </a:r>
          </a:p>
          <a:p>
            <a:pPr lvl="1"/>
            <a:r>
              <a:rPr lang="en-US" altLang="en-US" dirty="0">
                <a:ea typeface="MS PGothic" panose="020B0600070205080204" pitchFamily="34" charset="-128"/>
              </a:rPr>
              <a:t>Our cost formulas for operations ignore cost of writing results to disk, so</a:t>
            </a:r>
          </a:p>
          <a:p>
            <a:pPr lvl="2"/>
            <a:r>
              <a:rPr lang="en-US" altLang="en-US" dirty="0">
                <a:ea typeface="MS PGothic" panose="020B0600070205080204" pitchFamily="34" charset="-128"/>
              </a:rPr>
              <a:t>Overall cost  =  Sum of costs of individual operations + </a:t>
            </a:r>
            <a:br>
              <a:rPr lang="en-US" altLang="en-US" dirty="0">
                <a:ea typeface="MS PGothic" panose="020B0600070205080204" pitchFamily="34" charset="-128"/>
              </a:rPr>
            </a:br>
            <a:r>
              <a:rPr lang="en-US" altLang="en-US" dirty="0">
                <a:ea typeface="MS PGothic" panose="020B0600070205080204" pitchFamily="34" charset="-128"/>
              </a:rPr>
              <a:t>                         cost of writing intermediate results to disk</a:t>
            </a:r>
          </a:p>
          <a:p>
            <a:r>
              <a:rPr lang="en-US" altLang="en-US" b="1" dirty="0">
                <a:solidFill>
                  <a:srgbClr val="002060"/>
                </a:solidFill>
                <a:ea typeface="MS PGothic" panose="020B0600070205080204" pitchFamily="34" charset="-128"/>
              </a:rPr>
              <a:t>Double buffering</a:t>
            </a:r>
            <a:r>
              <a:rPr lang="en-US" altLang="en-US" dirty="0">
                <a:ea typeface="MS PGothic" panose="020B0600070205080204" pitchFamily="34" charset="-128"/>
              </a:rPr>
              <a:t>: use two output buffers for each operation, when one is full write it to disk while the other is getting filled</a:t>
            </a:r>
          </a:p>
          <a:p>
            <a:pPr lvl="1"/>
            <a:r>
              <a:rPr lang="en-US" altLang="en-US" dirty="0">
                <a:ea typeface="MS PGothic" panose="020B0600070205080204" pitchFamily="34" charset="-128"/>
              </a:rPr>
              <a:t>Allows overlap of disk writes with computation and reduces execution time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050">
            <a:extLst>
              <a:ext uri="{FF2B5EF4-FFF2-40B4-BE49-F238E27FC236}">
                <a16:creationId xmlns:a16="http://schemas.microsoft.com/office/drawing/2014/main" id="{08BE99F7-675F-4CF6-B440-2AF8B1C3756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Pipelining</a:t>
            </a:r>
          </a:p>
        </p:txBody>
      </p:sp>
      <p:sp>
        <p:nvSpPr>
          <p:cNvPr id="106499" name="Rectangle 2051">
            <a:extLst>
              <a:ext uri="{FF2B5EF4-FFF2-40B4-BE49-F238E27FC236}">
                <a16:creationId xmlns:a16="http://schemas.microsoft.com/office/drawing/2014/main" id="{96D60249-A125-4E6A-AC6B-5F3808DCAF49}"/>
              </a:ext>
            </a:extLst>
          </p:cNvPr>
          <p:cNvSpPr>
            <a:spLocks noGrp="1" noChangeArrowheads="1"/>
          </p:cNvSpPr>
          <p:nvPr>
            <p:ph idx="1"/>
          </p:nvPr>
        </p:nvSpPr>
        <p:spPr>
          <a:xfrm>
            <a:off x="1782192" y="889165"/>
            <a:ext cx="5700166" cy="3008193"/>
          </a:xfrm>
        </p:spPr>
        <p:txBody>
          <a:bodyPr/>
          <a:lstStyle/>
          <a:p>
            <a:pPr>
              <a:lnSpc>
                <a:spcPct val="90000"/>
              </a:lnSpc>
            </a:pPr>
            <a:r>
              <a:rPr lang="en-US" altLang="en-US" b="1" dirty="0">
                <a:solidFill>
                  <a:srgbClr val="002060"/>
                </a:solidFill>
                <a:ea typeface="MS PGothic" panose="020B0600070205080204" pitchFamily="34" charset="-128"/>
              </a:rPr>
              <a:t>Pipelined evaluation</a:t>
            </a:r>
            <a:r>
              <a:rPr lang="en-US" altLang="en-US" dirty="0">
                <a:ea typeface="MS PGothic" panose="020B0600070205080204" pitchFamily="34" charset="-128"/>
              </a:rPr>
              <a:t>:  evaluate several operations simultaneously, passing the results of one operation on to the next.</a:t>
            </a:r>
          </a:p>
          <a:p>
            <a:pPr>
              <a:lnSpc>
                <a:spcPct val="90000"/>
              </a:lnSpc>
            </a:pPr>
            <a:r>
              <a:rPr lang="en-US" altLang="en-US" dirty="0">
                <a:ea typeface="MS PGothic" panose="020B0600070205080204" pitchFamily="34" charset="-128"/>
              </a:rPr>
              <a:t>E.g., in previous expression tree, don</a:t>
            </a:r>
            <a:r>
              <a:rPr lang="ja-JP" altLang="en-US" dirty="0">
                <a:ea typeface="MS PGothic" panose="020B0600070205080204" pitchFamily="34" charset="-128"/>
              </a:rPr>
              <a:t>’</a:t>
            </a:r>
            <a:r>
              <a:rPr lang="en-US" altLang="ja-JP" dirty="0">
                <a:ea typeface="MS PGothic" panose="020B0600070205080204" pitchFamily="34" charset="-128"/>
              </a:rPr>
              <a:t>t store result of</a:t>
            </a:r>
            <a:br>
              <a:rPr lang="en-US" altLang="ja-JP" dirty="0">
                <a:ea typeface="MS PGothic" panose="020B0600070205080204" pitchFamily="34" charset="-128"/>
              </a:rPr>
            </a:br>
            <a:br>
              <a:rPr lang="en-US" altLang="ja-JP" dirty="0">
                <a:ea typeface="MS PGothic" panose="020B0600070205080204" pitchFamily="34" charset="-128"/>
              </a:rPr>
            </a:br>
            <a:r>
              <a:rPr lang="en-US" altLang="ja-JP" dirty="0">
                <a:ea typeface="MS PGothic" panose="020B0600070205080204" pitchFamily="34" charset="-128"/>
              </a:rPr>
              <a:t> </a:t>
            </a:r>
          </a:p>
          <a:p>
            <a:pPr lvl="1">
              <a:lnSpc>
                <a:spcPct val="90000"/>
              </a:lnSpc>
            </a:pPr>
            <a:r>
              <a:rPr lang="en-US" altLang="en-US" dirty="0">
                <a:ea typeface="MS PGothic" panose="020B0600070205080204" pitchFamily="34" charset="-128"/>
              </a:rPr>
              <a:t>instead, pass tuples directly to the join..  Similarly, don</a:t>
            </a:r>
            <a:r>
              <a:rPr lang="ja-JP" altLang="en-US" dirty="0">
                <a:ea typeface="MS PGothic" panose="020B0600070205080204" pitchFamily="34" charset="-128"/>
              </a:rPr>
              <a:t>’</a:t>
            </a:r>
            <a:r>
              <a:rPr lang="en-US" altLang="ja-JP" dirty="0">
                <a:ea typeface="MS PGothic" panose="020B0600070205080204" pitchFamily="34" charset="-128"/>
              </a:rPr>
              <a:t>t store result of join, pass tuples directly to projection. </a:t>
            </a:r>
          </a:p>
          <a:p>
            <a:pPr>
              <a:lnSpc>
                <a:spcPct val="90000"/>
              </a:lnSpc>
            </a:pPr>
            <a:r>
              <a:rPr lang="en-US" altLang="en-US" dirty="0">
                <a:ea typeface="MS PGothic" panose="020B0600070205080204" pitchFamily="34" charset="-128"/>
              </a:rPr>
              <a:t>Much cheaper than materialization: no need to store a temporary relation to disk.</a:t>
            </a:r>
          </a:p>
          <a:p>
            <a:pPr>
              <a:lnSpc>
                <a:spcPct val="90000"/>
              </a:lnSpc>
            </a:pPr>
            <a:r>
              <a:rPr lang="en-US" altLang="en-US" dirty="0">
                <a:ea typeface="MS PGothic" panose="020B0600070205080204" pitchFamily="34" charset="-128"/>
              </a:rPr>
              <a:t>Pipelining may not always be possible – e.g., sort, hash-join. </a:t>
            </a:r>
          </a:p>
          <a:p>
            <a:pPr>
              <a:lnSpc>
                <a:spcPct val="90000"/>
              </a:lnSpc>
            </a:pPr>
            <a:r>
              <a:rPr lang="en-US" altLang="en-US" dirty="0">
                <a:ea typeface="MS PGothic" panose="020B0600070205080204" pitchFamily="34" charset="-128"/>
              </a:rPr>
              <a:t>For pipelining to be effective, use evaluation algorithms that generate output tuples even as tuples are received for inputs to the operation. </a:t>
            </a:r>
          </a:p>
          <a:p>
            <a:pPr>
              <a:lnSpc>
                <a:spcPct val="90000"/>
              </a:lnSpc>
            </a:pPr>
            <a:r>
              <a:rPr lang="en-US" altLang="en-US" dirty="0">
                <a:ea typeface="MS PGothic" panose="020B0600070205080204" pitchFamily="34" charset="-128"/>
              </a:rPr>
              <a:t>Pipelines can be executed in two ways:  </a:t>
            </a:r>
            <a:r>
              <a:rPr lang="en-US" altLang="en-US" b="1" dirty="0">
                <a:solidFill>
                  <a:srgbClr val="002060"/>
                </a:solidFill>
                <a:ea typeface="MS PGothic" panose="020B0600070205080204" pitchFamily="34" charset="-128"/>
              </a:rPr>
              <a:t>demand driven</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and </a:t>
            </a:r>
            <a:r>
              <a:rPr lang="en-US" altLang="en-US" b="1" dirty="0">
                <a:solidFill>
                  <a:srgbClr val="002060"/>
                </a:solidFill>
                <a:ea typeface="MS PGothic" panose="020B0600070205080204" pitchFamily="34" charset="-128"/>
              </a:rPr>
              <a:t>producer driven</a:t>
            </a:r>
            <a:r>
              <a:rPr lang="en-US" altLang="en-US" dirty="0">
                <a:solidFill>
                  <a:srgbClr val="002060"/>
                </a:solidFill>
                <a:ea typeface="MS PGothic" panose="020B0600070205080204" pitchFamily="34" charset="-128"/>
              </a:rPr>
              <a:t> </a:t>
            </a:r>
          </a:p>
        </p:txBody>
      </p:sp>
      <p:graphicFrame>
        <p:nvGraphicFramePr>
          <p:cNvPr id="106500" name="Object 5">
            <a:extLst>
              <a:ext uri="{FF2B5EF4-FFF2-40B4-BE49-F238E27FC236}">
                <a16:creationId xmlns:a16="http://schemas.microsoft.com/office/drawing/2014/main" id="{4F0A48FF-087B-401A-A1C0-B05A20AB0488}"/>
              </a:ext>
            </a:extLst>
          </p:cNvPr>
          <p:cNvGraphicFramePr>
            <a:graphicFrameLocks noChangeAspect="1"/>
          </p:cNvGraphicFramePr>
          <p:nvPr/>
        </p:nvGraphicFramePr>
        <p:xfrm>
          <a:off x="2936803" y="1502802"/>
          <a:ext cx="2539604" cy="363141"/>
        </p:xfrm>
        <a:graphic>
          <a:graphicData uri="http://schemas.openxmlformats.org/presentationml/2006/ole">
            <mc:AlternateContent xmlns:mc="http://schemas.openxmlformats.org/markup-compatibility/2006">
              <mc:Choice xmlns:v="urn:schemas-microsoft-com:vml" Requires="v">
                <p:oleObj name="Equation" r:id="rId3" imgW="1676400" imgH="241300" progId="">
                  <p:embed/>
                </p:oleObj>
              </mc:Choice>
              <mc:Fallback>
                <p:oleObj name="Equation" r:id="rId3" imgW="1676400" imgH="241300" progId="">
                  <p:embed/>
                  <p:pic>
                    <p:nvPicPr>
                      <p:cNvPr id="106500" name="Object 5">
                        <a:extLst>
                          <a:ext uri="{FF2B5EF4-FFF2-40B4-BE49-F238E27FC236}">
                            <a16:creationId xmlns:a16="http://schemas.microsoft.com/office/drawing/2014/main" id="{4F0A48FF-087B-401A-A1C0-B05A20AB04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6803" y="1502802"/>
                        <a:ext cx="2539604" cy="363141"/>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a:extLst>
              <a:ext uri="{FF2B5EF4-FFF2-40B4-BE49-F238E27FC236}">
                <a16:creationId xmlns:a16="http://schemas.microsoft.com/office/drawing/2014/main" id="{3D969869-47E9-4D95-B1BC-52547E73B00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Pipelining (Cont.)</a:t>
            </a:r>
          </a:p>
        </p:txBody>
      </p:sp>
      <p:sp>
        <p:nvSpPr>
          <p:cNvPr id="108547" name="Rectangle 3">
            <a:extLst>
              <a:ext uri="{FF2B5EF4-FFF2-40B4-BE49-F238E27FC236}">
                <a16:creationId xmlns:a16="http://schemas.microsoft.com/office/drawing/2014/main" id="{0F65DC46-5F18-44FC-BC85-911914755D03}"/>
              </a:ext>
            </a:extLst>
          </p:cNvPr>
          <p:cNvSpPr>
            <a:spLocks noGrp="1" noChangeArrowheads="1"/>
          </p:cNvSpPr>
          <p:nvPr>
            <p:ph idx="1"/>
          </p:nvPr>
        </p:nvSpPr>
        <p:spPr>
          <a:xfrm>
            <a:off x="1775534" y="865773"/>
            <a:ext cx="5652857" cy="3721064"/>
          </a:xfrm>
        </p:spPr>
        <p:txBody>
          <a:bodyPr/>
          <a:lstStyle/>
          <a:p>
            <a:r>
              <a:rPr lang="en-US" altLang="en-US" dirty="0">
                <a:ea typeface="MS PGothic" panose="020B0600070205080204" pitchFamily="34" charset="-128"/>
              </a:rPr>
              <a:t>In </a:t>
            </a:r>
            <a:r>
              <a:rPr lang="en-US" altLang="en-US" b="1" dirty="0">
                <a:solidFill>
                  <a:srgbClr val="002060"/>
                </a:solidFill>
                <a:ea typeface="MS PGothic" panose="020B0600070205080204" pitchFamily="34" charset="-128"/>
              </a:rPr>
              <a:t>demand driven</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or </a:t>
            </a:r>
            <a:r>
              <a:rPr lang="en-US" altLang="en-US" b="1" dirty="0">
                <a:solidFill>
                  <a:srgbClr val="002060"/>
                </a:solidFill>
                <a:ea typeface="MS PGothic" panose="020B0600070205080204" pitchFamily="34" charset="-128"/>
              </a:rPr>
              <a:t>lazy</a:t>
            </a:r>
            <a:r>
              <a:rPr lang="en-US" altLang="en-US" b="1" dirty="0">
                <a:ea typeface="MS PGothic" panose="020B0600070205080204" pitchFamily="34" charset="-128"/>
              </a:rPr>
              <a:t> </a:t>
            </a:r>
            <a:r>
              <a:rPr lang="en-US" altLang="en-US" dirty="0">
                <a:ea typeface="MS PGothic" panose="020B0600070205080204" pitchFamily="34" charset="-128"/>
              </a:rPr>
              <a:t>evaluation</a:t>
            </a:r>
          </a:p>
          <a:p>
            <a:pPr lvl="1"/>
            <a:r>
              <a:rPr lang="en-US" altLang="en-US" dirty="0">
                <a:ea typeface="MS PGothic" panose="020B0600070205080204" pitchFamily="34" charset="-128"/>
              </a:rPr>
              <a:t>system repeatedly requests next tuple  from top level operation</a:t>
            </a:r>
          </a:p>
          <a:p>
            <a:pPr lvl="1"/>
            <a:r>
              <a:rPr lang="en-US" altLang="en-US" dirty="0">
                <a:ea typeface="MS PGothic" panose="020B0600070205080204" pitchFamily="34" charset="-128"/>
              </a:rPr>
              <a:t>Each operation requests  next tuple from children operations as required, in order to output its next tuple</a:t>
            </a:r>
          </a:p>
          <a:p>
            <a:pPr lvl="1"/>
            <a:r>
              <a:rPr lang="en-US" altLang="en-US" dirty="0">
                <a:ea typeface="MS PGothic" panose="020B0600070205080204" pitchFamily="34" charset="-128"/>
              </a:rPr>
              <a:t>In between calls, operation has to maintain </a:t>
            </a:r>
            <a:r>
              <a:rPr lang="ja-JP" altLang="en-US" dirty="0">
                <a:ea typeface="MS PGothic" panose="020B0600070205080204" pitchFamily="34" charset="-128"/>
              </a:rPr>
              <a:t>“</a:t>
            </a:r>
            <a:r>
              <a:rPr lang="en-US" altLang="ja-JP" b="1" dirty="0">
                <a:solidFill>
                  <a:srgbClr val="002060"/>
                </a:solidFill>
                <a:ea typeface="MS PGothic" panose="020B0600070205080204" pitchFamily="34" charset="-128"/>
              </a:rPr>
              <a:t>state</a:t>
            </a:r>
            <a:r>
              <a:rPr lang="ja-JP" altLang="en-US" dirty="0">
                <a:ea typeface="MS PGothic" panose="020B0600070205080204" pitchFamily="34" charset="-128"/>
              </a:rPr>
              <a:t>”</a:t>
            </a:r>
            <a:r>
              <a:rPr lang="en-US" altLang="ja-JP" dirty="0">
                <a:ea typeface="MS PGothic" panose="020B0600070205080204" pitchFamily="34" charset="-128"/>
              </a:rPr>
              <a:t> so it knows what to return next</a:t>
            </a:r>
          </a:p>
          <a:p>
            <a:r>
              <a:rPr lang="en-US" altLang="en-US" dirty="0">
                <a:ea typeface="MS PGothic" panose="020B0600070205080204" pitchFamily="34" charset="-128"/>
              </a:rPr>
              <a:t>In </a:t>
            </a:r>
            <a:r>
              <a:rPr lang="en-US" altLang="en-US" b="1" dirty="0">
                <a:solidFill>
                  <a:srgbClr val="002060"/>
                </a:solidFill>
                <a:ea typeface="MS PGothic" panose="020B0600070205080204" pitchFamily="34" charset="-128"/>
              </a:rPr>
              <a:t>producer-driven</a:t>
            </a:r>
            <a:r>
              <a:rPr lang="en-US" altLang="en-US" dirty="0">
                <a:ea typeface="MS PGothic" panose="020B0600070205080204" pitchFamily="34" charset="-128"/>
              </a:rPr>
              <a:t> or </a:t>
            </a:r>
            <a:r>
              <a:rPr lang="en-US" altLang="en-US" b="1" dirty="0">
                <a:solidFill>
                  <a:srgbClr val="002060"/>
                </a:solidFill>
                <a:ea typeface="MS PGothic" panose="020B0600070205080204" pitchFamily="34" charset="-128"/>
              </a:rPr>
              <a:t>eager</a:t>
            </a:r>
            <a:r>
              <a:rPr lang="en-US" altLang="en-US" dirty="0">
                <a:ea typeface="MS PGothic" panose="020B0600070205080204" pitchFamily="34" charset="-128"/>
              </a:rPr>
              <a:t> pipelining</a:t>
            </a:r>
          </a:p>
          <a:p>
            <a:pPr lvl="1"/>
            <a:r>
              <a:rPr lang="en-US" altLang="en-US" dirty="0">
                <a:ea typeface="MS PGothic" panose="020B0600070205080204" pitchFamily="34" charset="-128"/>
              </a:rPr>
              <a:t>Operators produce tuples eagerly and pass them up to their parents</a:t>
            </a:r>
          </a:p>
          <a:p>
            <a:pPr lvl="2"/>
            <a:r>
              <a:rPr lang="en-US" altLang="en-US" dirty="0">
                <a:ea typeface="MS PGothic" panose="020B0600070205080204" pitchFamily="34" charset="-128"/>
              </a:rPr>
              <a:t>Buffer maintained between operators, child puts tuples in buffer, parent removes tuples from buffer</a:t>
            </a:r>
          </a:p>
          <a:p>
            <a:pPr lvl="2"/>
            <a:r>
              <a:rPr lang="en-US" altLang="en-US" dirty="0">
                <a:ea typeface="MS PGothic" panose="020B0600070205080204" pitchFamily="34" charset="-128"/>
              </a:rPr>
              <a:t>if buffer is full, child waits till there is space in the buffer, and then generates more tuples</a:t>
            </a:r>
          </a:p>
          <a:p>
            <a:pPr lvl="1"/>
            <a:r>
              <a:rPr lang="en-US" altLang="en-US" dirty="0">
                <a:ea typeface="MS PGothic" panose="020B0600070205080204" pitchFamily="34" charset="-128"/>
              </a:rPr>
              <a:t>System schedules operations that have space in output buffer and can process more input tuples</a:t>
            </a:r>
          </a:p>
          <a:p>
            <a:r>
              <a:rPr lang="en-US" altLang="en-US" dirty="0">
                <a:ea typeface="MS PGothic" panose="020B0600070205080204" pitchFamily="34" charset="-128"/>
              </a:rPr>
              <a:t>Alternative name: </a:t>
            </a:r>
            <a:r>
              <a:rPr lang="en-US" altLang="en-US" b="1" dirty="0">
                <a:solidFill>
                  <a:srgbClr val="002060"/>
                </a:solidFill>
                <a:ea typeface="MS PGothic" panose="020B0600070205080204" pitchFamily="34" charset="-128"/>
              </a:rPr>
              <a:t>pull</a:t>
            </a:r>
            <a:r>
              <a:rPr lang="en-US" altLang="en-US" dirty="0">
                <a:ea typeface="MS PGothic" panose="020B0600070205080204" pitchFamily="34" charset="-128"/>
              </a:rPr>
              <a:t> and </a:t>
            </a:r>
            <a:r>
              <a:rPr lang="en-US" altLang="en-US" b="1" dirty="0">
                <a:solidFill>
                  <a:srgbClr val="002060"/>
                </a:solidFill>
                <a:ea typeface="MS PGothic" panose="020B0600070205080204" pitchFamily="34" charset="-128"/>
              </a:rPr>
              <a:t>push</a:t>
            </a:r>
            <a:r>
              <a:rPr lang="en-US" altLang="en-US" dirty="0">
                <a:ea typeface="MS PGothic" panose="020B0600070205080204" pitchFamily="34" charset="-128"/>
              </a:rPr>
              <a:t> models of pipelining</a:t>
            </a:r>
          </a:p>
          <a:p>
            <a:pPr>
              <a:buFont typeface="Monotype Sorts" pitchFamily="-65" charset="2"/>
              <a:buNone/>
            </a:pPr>
            <a:endParaRPr lang="en-US" altLang="en-US" dirty="0">
              <a:ea typeface="MS PGothic" panose="020B0600070205080204" pitchFamily="34" charset="-128"/>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a:extLst>
              <a:ext uri="{FF2B5EF4-FFF2-40B4-BE49-F238E27FC236}">
                <a16:creationId xmlns:a16="http://schemas.microsoft.com/office/drawing/2014/main" id="{3EF99701-7A8B-4FEC-B522-3B9840E1BF3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Pipelining (Cont.)</a:t>
            </a:r>
          </a:p>
        </p:txBody>
      </p:sp>
      <p:sp>
        <p:nvSpPr>
          <p:cNvPr id="110595" name="Rectangle 3">
            <a:extLst>
              <a:ext uri="{FF2B5EF4-FFF2-40B4-BE49-F238E27FC236}">
                <a16:creationId xmlns:a16="http://schemas.microsoft.com/office/drawing/2014/main" id="{6F533134-555E-43F5-B79B-23B670FAF34D}"/>
              </a:ext>
            </a:extLst>
          </p:cNvPr>
          <p:cNvSpPr>
            <a:spLocks noGrp="1" noChangeArrowheads="1"/>
          </p:cNvSpPr>
          <p:nvPr>
            <p:ph idx="1"/>
          </p:nvPr>
        </p:nvSpPr>
        <p:spPr>
          <a:xfrm>
            <a:off x="1779190" y="886798"/>
            <a:ext cx="5609252" cy="3233786"/>
          </a:xfrm>
        </p:spPr>
        <p:txBody>
          <a:bodyPr/>
          <a:lstStyle/>
          <a:p>
            <a:pPr>
              <a:lnSpc>
                <a:spcPct val="90000"/>
              </a:lnSpc>
            </a:pPr>
            <a:r>
              <a:rPr lang="en-US" altLang="en-US" dirty="0">
                <a:ea typeface="MS PGothic" panose="020B0600070205080204" pitchFamily="34" charset="-128"/>
              </a:rPr>
              <a:t>Implementation of demand-driven pipelining</a:t>
            </a:r>
          </a:p>
          <a:p>
            <a:pPr lvl="1">
              <a:lnSpc>
                <a:spcPct val="90000"/>
              </a:lnSpc>
            </a:pPr>
            <a:r>
              <a:rPr lang="en-US" altLang="en-US" dirty="0">
                <a:ea typeface="MS PGothic" panose="020B0600070205080204" pitchFamily="34" charset="-128"/>
              </a:rPr>
              <a:t>Each operation is implemented as an </a:t>
            </a:r>
            <a:r>
              <a:rPr lang="en-US" altLang="en-US" b="1" dirty="0">
                <a:solidFill>
                  <a:srgbClr val="002060"/>
                </a:solidFill>
                <a:ea typeface="MS PGothic" panose="020B0600070205080204" pitchFamily="34" charset="-128"/>
              </a:rPr>
              <a:t>iterator</a:t>
            </a:r>
            <a:r>
              <a:rPr lang="en-US" altLang="en-US" dirty="0">
                <a:ea typeface="MS PGothic" panose="020B0600070205080204" pitchFamily="34" charset="-128"/>
              </a:rPr>
              <a:t> implementing the following operations</a:t>
            </a:r>
          </a:p>
          <a:p>
            <a:pPr lvl="2">
              <a:lnSpc>
                <a:spcPct val="90000"/>
              </a:lnSpc>
            </a:pPr>
            <a:r>
              <a:rPr lang="en-US" altLang="en-US" b="1" dirty="0">
                <a:ea typeface="MS PGothic" panose="020B0600070205080204" pitchFamily="34" charset="-128"/>
              </a:rPr>
              <a:t>open()</a:t>
            </a:r>
          </a:p>
          <a:p>
            <a:pPr lvl="3">
              <a:lnSpc>
                <a:spcPct val="90000"/>
              </a:lnSpc>
            </a:pPr>
            <a:r>
              <a:rPr lang="en-US" altLang="en-US" dirty="0">
                <a:ea typeface="MS PGothic" panose="020B0600070205080204" pitchFamily="34" charset="-128"/>
              </a:rPr>
              <a:t>E.g., file scan: initialize file scan</a:t>
            </a:r>
          </a:p>
          <a:p>
            <a:pPr lvl="4">
              <a:lnSpc>
                <a:spcPct val="90000"/>
              </a:lnSpc>
            </a:pPr>
            <a:r>
              <a:rPr lang="en-US" altLang="en-US" dirty="0">
                <a:ea typeface="MS PGothic" panose="020B0600070205080204" pitchFamily="34" charset="-128"/>
              </a:rPr>
              <a:t> state: pointer to beginning of file</a:t>
            </a:r>
          </a:p>
          <a:p>
            <a:pPr lvl="3">
              <a:lnSpc>
                <a:spcPct val="90000"/>
              </a:lnSpc>
            </a:pPr>
            <a:r>
              <a:rPr lang="en-US" altLang="en-US" dirty="0">
                <a:ea typeface="MS PGothic" panose="020B0600070205080204" pitchFamily="34" charset="-128"/>
              </a:rPr>
              <a:t>E.g., merge join: sort relations;</a:t>
            </a:r>
          </a:p>
          <a:p>
            <a:pPr lvl="4">
              <a:lnSpc>
                <a:spcPct val="90000"/>
              </a:lnSpc>
            </a:pPr>
            <a:r>
              <a:rPr lang="en-US" altLang="en-US" dirty="0">
                <a:ea typeface="MS PGothic" panose="020B0600070205080204" pitchFamily="34" charset="-128"/>
              </a:rPr>
              <a:t> state: pointers to beginning of sorted relations</a:t>
            </a:r>
          </a:p>
          <a:p>
            <a:pPr lvl="2">
              <a:lnSpc>
                <a:spcPct val="90000"/>
              </a:lnSpc>
            </a:pPr>
            <a:r>
              <a:rPr lang="en-US" altLang="en-US" dirty="0">
                <a:ea typeface="MS PGothic" panose="020B0600070205080204" pitchFamily="34" charset="-128"/>
              </a:rPr>
              <a:t> </a:t>
            </a:r>
            <a:r>
              <a:rPr lang="en-US" altLang="en-US" b="1" dirty="0">
                <a:ea typeface="MS PGothic" panose="020B0600070205080204" pitchFamily="34" charset="-128"/>
              </a:rPr>
              <a:t>next()</a:t>
            </a:r>
          </a:p>
          <a:p>
            <a:pPr lvl="3">
              <a:lnSpc>
                <a:spcPct val="90000"/>
              </a:lnSpc>
            </a:pPr>
            <a:r>
              <a:rPr lang="en-US" altLang="en-US" dirty="0">
                <a:ea typeface="MS PGothic" panose="020B0600070205080204" pitchFamily="34" charset="-128"/>
              </a:rPr>
              <a:t>E.g., for file scan: Output next tuple, and advance and store file pointer</a:t>
            </a:r>
          </a:p>
          <a:p>
            <a:pPr lvl="3">
              <a:lnSpc>
                <a:spcPct val="90000"/>
              </a:lnSpc>
            </a:pPr>
            <a:r>
              <a:rPr lang="en-US" altLang="en-US" dirty="0">
                <a:ea typeface="MS PGothic" panose="020B0600070205080204" pitchFamily="34" charset="-128"/>
              </a:rPr>
              <a:t>E.g., for merge join:  continue with merge from earlier state till next output tuple is found.  Save pointers as iterator state.</a:t>
            </a:r>
          </a:p>
          <a:p>
            <a:pPr lvl="2">
              <a:lnSpc>
                <a:spcPct val="90000"/>
              </a:lnSpc>
            </a:pPr>
            <a:r>
              <a:rPr lang="en-US" altLang="en-US" b="1" dirty="0">
                <a:ea typeface="MS PGothic" panose="020B0600070205080204" pitchFamily="34" charset="-128"/>
              </a:rPr>
              <a:t>close()</a:t>
            </a:r>
          </a:p>
          <a:p>
            <a:pPr>
              <a:lnSpc>
                <a:spcPct val="90000"/>
              </a:lnSpc>
            </a:pPr>
            <a:endParaRPr lang="en-US" altLang="en-US" dirty="0">
              <a:ea typeface="MS PGothic" panose="020B0600070205080204" pitchFamily="34" charset="-128"/>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D13E372D-134B-CE43-ABAA-2BA34847DB7F}"/>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Query Optimization</a:t>
            </a:r>
          </a:p>
        </p:txBody>
      </p:sp>
      <p:sp>
        <p:nvSpPr>
          <p:cNvPr id="3" name="TextBox 9">
            <a:extLst>
              <a:ext uri="{FF2B5EF4-FFF2-40B4-BE49-F238E27FC236}">
                <a16:creationId xmlns:a16="http://schemas.microsoft.com/office/drawing/2014/main" id="{A4F956C5-AB45-C8C1-0D70-8BC28F9DF677}"/>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46</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Lecture_11_Module_II_NoSQL_4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374943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a:extLst>
              <a:ext uri="{FF2B5EF4-FFF2-40B4-BE49-F238E27FC236}">
                <a16:creationId xmlns:a16="http://schemas.microsoft.com/office/drawing/2014/main" id="{4BB7257D-8AAC-402C-AE83-4064ED60F5C2}"/>
              </a:ext>
            </a:extLst>
          </p:cNvPr>
          <p:cNvSpPr>
            <a:spLocks noGrp="1" noChangeArrowheads="1"/>
          </p:cNvSpPr>
          <p:nvPr>
            <p:ph type="ctrTitle"/>
          </p:nvPr>
        </p:nvSpPr>
        <p:spPr/>
        <p:txBody>
          <a:bodyPr/>
          <a:lstStyle/>
          <a:p>
            <a:pPr>
              <a:defRPr/>
            </a:pPr>
            <a:r>
              <a:rPr lang="en-US" altLang="en-US">
                <a:effectLst>
                  <a:outerShdw blurRad="38100" dist="38100" dir="2700000" algn="tl">
                    <a:srgbClr val="C0C0C0"/>
                  </a:outerShdw>
                </a:effectLst>
              </a:rPr>
              <a:t>Chapter 16: Query Optimization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B28584A3-E588-472A-9A73-1615951D4D4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Outline</a:t>
            </a:r>
          </a:p>
        </p:txBody>
      </p:sp>
      <p:sp>
        <p:nvSpPr>
          <p:cNvPr id="7171" name="Rectangle 3">
            <a:extLst>
              <a:ext uri="{FF2B5EF4-FFF2-40B4-BE49-F238E27FC236}">
                <a16:creationId xmlns:a16="http://schemas.microsoft.com/office/drawing/2014/main" id="{6F228E95-0A51-4249-9394-A4C573974D5D}"/>
              </a:ext>
            </a:extLst>
          </p:cNvPr>
          <p:cNvSpPr>
            <a:spLocks noGrp="1" noChangeArrowheads="1"/>
          </p:cNvSpPr>
          <p:nvPr>
            <p:ph idx="1"/>
          </p:nvPr>
        </p:nvSpPr>
        <p:spPr>
          <a:xfrm>
            <a:off x="1677202" y="826873"/>
            <a:ext cx="5804033" cy="1955516"/>
          </a:xfrm>
        </p:spPr>
        <p:txBody>
          <a:bodyPr/>
          <a:lstStyle/>
          <a:p>
            <a:r>
              <a:rPr lang="en-US" altLang="en-US" dirty="0"/>
              <a:t>Introduction </a:t>
            </a:r>
          </a:p>
          <a:p>
            <a:r>
              <a:rPr lang="en-US" altLang="en-US" dirty="0"/>
              <a:t>Transformation of Relational Expressions</a:t>
            </a:r>
          </a:p>
          <a:p>
            <a:r>
              <a:rPr lang="en-US" altLang="en-US" dirty="0"/>
              <a:t>Catalog Information for Cost Estimation</a:t>
            </a:r>
          </a:p>
          <a:p>
            <a:r>
              <a:rPr lang="en-US" altLang="en-US" dirty="0"/>
              <a:t>Statistical Information for Cost Estimation</a:t>
            </a:r>
          </a:p>
          <a:p>
            <a:r>
              <a:rPr lang="en-US" altLang="en-US" dirty="0"/>
              <a:t>Cost-based optimization</a:t>
            </a:r>
          </a:p>
          <a:p>
            <a:r>
              <a:rPr lang="en-US" altLang="en-US" dirty="0"/>
              <a:t>Dynamic Programming for Choosing Evaluation Plans</a:t>
            </a:r>
          </a:p>
          <a:p>
            <a:r>
              <a:rPr lang="en-US" altLang="en-US" dirty="0"/>
              <a:t>Materialized views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6" name="Rectangle 6">
            <a:extLst>
              <a:ext uri="{FF2B5EF4-FFF2-40B4-BE49-F238E27FC236}">
                <a16:creationId xmlns:a16="http://schemas.microsoft.com/office/drawing/2014/main" id="{3598BEF7-BBDB-45DA-88AB-4873FD9E5E3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Introduction</a:t>
            </a:r>
          </a:p>
        </p:txBody>
      </p:sp>
      <p:sp>
        <p:nvSpPr>
          <p:cNvPr id="9219" name="Rectangle 7">
            <a:extLst>
              <a:ext uri="{FF2B5EF4-FFF2-40B4-BE49-F238E27FC236}">
                <a16:creationId xmlns:a16="http://schemas.microsoft.com/office/drawing/2014/main" id="{07242271-6D11-4330-A09C-537A38CCCF32}"/>
              </a:ext>
            </a:extLst>
          </p:cNvPr>
          <p:cNvSpPr>
            <a:spLocks noGrp="1" noChangeArrowheads="1"/>
          </p:cNvSpPr>
          <p:nvPr>
            <p:ph idx="1"/>
          </p:nvPr>
        </p:nvSpPr>
        <p:spPr>
          <a:xfrm>
            <a:off x="1677202" y="826874"/>
            <a:ext cx="5311598" cy="779859"/>
          </a:xfrm>
        </p:spPr>
        <p:txBody>
          <a:bodyPr/>
          <a:lstStyle/>
          <a:p>
            <a:r>
              <a:rPr lang="en-US" altLang="en-US"/>
              <a:t>Alternative ways of evaluating a given query</a:t>
            </a:r>
          </a:p>
          <a:p>
            <a:pPr lvl="1"/>
            <a:r>
              <a:rPr lang="en-US" altLang="en-US"/>
              <a:t>Equivalent expressions</a:t>
            </a:r>
          </a:p>
          <a:p>
            <a:pPr lvl="1"/>
            <a:r>
              <a:rPr lang="en-US" altLang="en-US"/>
              <a:t>Different algorithms for each operation</a:t>
            </a:r>
          </a:p>
        </p:txBody>
      </p:sp>
      <p:pic>
        <p:nvPicPr>
          <p:cNvPr id="3" name="Graphic 2">
            <a:extLst>
              <a:ext uri="{FF2B5EF4-FFF2-40B4-BE49-F238E27FC236}">
                <a16:creationId xmlns:a16="http://schemas.microsoft.com/office/drawing/2014/main" id="{CE39E27B-873D-4551-A927-6DFB7A85D9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9609" y="1770733"/>
            <a:ext cx="5541464" cy="26223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D13E372D-134B-CE43-ABAA-2BA34847DB7F}"/>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Query Processing</a:t>
            </a:r>
          </a:p>
        </p:txBody>
      </p:sp>
      <p:sp>
        <p:nvSpPr>
          <p:cNvPr id="3" name="TextBox 9">
            <a:extLst>
              <a:ext uri="{FF2B5EF4-FFF2-40B4-BE49-F238E27FC236}">
                <a16:creationId xmlns:a16="http://schemas.microsoft.com/office/drawing/2014/main" id="{A4F956C5-AB45-C8C1-0D70-8BC28F9DF677}"/>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5</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Lecture_11_Module_II_NoSQL_4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893711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Rectangle 2">
            <a:extLst>
              <a:ext uri="{FF2B5EF4-FFF2-40B4-BE49-F238E27FC236}">
                <a16:creationId xmlns:a16="http://schemas.microsoft.com/office/drawing/2014/main" id="{75832F87-A2B9-47F7-BB53-DF9BAE72414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Introduction (Cont.)</a:t>
            </a:r>
          </a:p>
        </p:txBody>
      </p:sp>
      <p:sp>
        <p:nvSpPr>
          <p:cNvPr id="11267" name="Rectangle 3">
            <a:extLst>
              <a:ext uri="{FF2B5EF4-FFF2-40B4-BE49-F238E27FC236}">
                <a16:creationId xmlns:a16="http://schemas.microsoft.com/office/drawing/2014/main" id="{3B55794D-DFAA-4CF0-981A-C7BE83AF062F}"/>
              </a:ext>
            </a:extLst>
          </p:cNvPr>
          <p:cNvSpPr>
            <a:spLocks noGrp="1" noChangeArrowheads="1"/>
          </p:cNvSpPr>
          <p:nvPr>
            <p:ph idx="1"/>
          </p:nvPr>
        </p:nvSpPr>
        <p:spPr>
          <a:xfrm>
            <a:off x="1677200" y="819654"/>
            <a:ext cx="5862302" cy="3371043"/>
          </a:xfrm>
        </p:spPr>
        <p:txBody>
          <a:bodyPr/>
          <a:lstStyle/>
          <a:p>
            <a:r>
              <a:rPr lang="en-US" altLang="en-US"/>
              <a:t>An </a:t>
            </a:r>
            <a:r>
              <a:rPr lang="en-US" altLang="en-US" b="1">
                <a:solidFill>
                  <a:srgbClr val="002060"/>
                </a:solidFill>
              </a:rPr>
              <a:t>evaluation plan</a:t>
            </a:r>
            <a:r>
              <a:rPr lang="en-US" altLang="en-US">
                <a:solidFill>
                  <a:srgbClr val="002060"/>
                </a:solidFill>
              </a:rPr>
              <a:t> </a:t>
            </a:r>
            <a:r>
              <a:rPr lang="en-US" altLang="en-US"/>
              <a:t>defines exactly what algorithm is used for each operation, and how the execution of the operations is coordinated.</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r>
              <a:rPr lang="en-US" altLang="en-US"/>
              <a:t>Find out how to view query execution plans on your favorite database</a:t>
            </a:r>
          </a:p>
          <a:p>
            <a:endParaRPr lang="en-US" altLang="en-US"/>
          </a:p>
          <a:p>
            <a:endParaRPr lang="en-US" altLang="en-US"/>
          </a:p>
        </p:txBody>
      </p:sp>
      <p:pic>
        <p:nvPicPr>
          <p:cNvPr id="3" name="Graphic 2">
            <a:extLst>
              <a:ext uri="{FF2B5EF4-FFF2-40B4-BE49-F238E27FC236}">
                <a16:creationId xmlns:a16="http://schemas.microsoft.com/office/drawing/2014/main" id="{38164316-923D-4EC2-A0F7-CE5F6F3F26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97034" y="1401057"/>
            <a:ext cx="4055274" cy="2545331"/>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a:extLst>
              <a:ext uri="{FF2B5EF4-FFF2-40B4-BE49-F238E27FC236}">
                <a16:creationId xmlns:a16="http://schemas.microsoft.com/office/drawing/2014/main" id="{286EDAB9-31F0-445E-9936-BCF7095F2E5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Introduction (Cont.)</a:t>
            </a:r>
          </a:p>
        </p:txBody>
      </p:sp>
      <p:sp>
        <p:nvSpPr>
          <p:cNvPr id="13315" name="Rectangle 3">
            <a:extLst>
              <a:ext uri="{FF2B5EF4-FFF2-40B4-BE49-F238E27FC236}">
                <a16:creationId xmlns:a16="http://schemas.microsoft.com/office/drawing/2014/main" id="{82FD3551-130F-449A-9742-57CFBE167838}"/>
              </a:ext>
            </a:extLst>
          </p:cNvPr>
          <p:cNvSpPr>
            <a:spLocks noGrp="1" noChangeArrowheads="1"/>
          </p:cNvSpPr>
          <p:nvPr>
            <p:ph idx="1"/>
          </p:nvPr>
        </p:nvSpPr>
        <p:spPr>
          <a:xfrm>
            <a:off x="1677202" y="841310"/>
            <a:ext cx="5854566" cy="3165204"/>
          </a:xfrm>
        </p:spPr>
        <p:txBody>
          <a:bodyPr/>
          <a:lstStyle/>
          <a:p>
            <a:pPr marL="285750" indent="-285750">
              <a:lnSpc>
                <a:spcPct val="90000"/>
              </a:lnSpc>
            </a:pPr>
            <a:r>
              <a:rPr lang="en-US" altLang="en-US"/>
              <a:t>Cost difference between evaluation plans for a query can be enormous</a:t>
            </a:r>
          </a:p>
          <a:p>
            <a:pPr marL="600075" lvl="1" indent="-257175">
              <a:lnSpc>
                <a:spcPct val="90000"/>
              </a:lnSpc>
            </a:pPr>
            <a:r>
              <a:rPr lang="en-US" altLang="en-US"/>
              <a:t>E.g., seconds vs. days in some cases</a:t>
            </a:r>
          </a:p>
          <a:p>
            <a:pPr marL="285750" indent="-285750">
              <a:lnSpc>
                <a:spcPct val="90000"/>
              </a:lnSpc>
            </a:pPr>
            <a:r>
              <a:rPr lang="en-US" altLang="en-US"/>
              <a:t>Steps in </a:t>
            </a:r>
            <a:r>
              <a:rPr lang="en-US" altLang="en-US" b="1">
                <a:solidFill>
                  <a:srgbClr val="002060"/>
                </a:solidFill>
              </a:rPr>
              <a:t>cost-based query optimization</a:t>
            </a:r>
          </a:p>
          <a:p>
            <a:pPr marL="342900" lvl="1" indent="0">
              <a:lnSpc>
                <a:spcPct val="90000"/>
              </a:lnSpc>
              <a:buNone/>
            </a:pPr>
            <a:r>
              <a:rPr lang="en-US" altLang="en-US">
                <a:solidFill>
                  <a:srgbClr val="FF9900"/>
                </a:solidFill>
              </a:rPr>
              <a:t>1.</a:t>
            </a:r>
            <a:r>
              <a:rPr lang="en-US" altLang="en-US"/>
              <a:t>   Generate logically equivalent expressions using </a:t>
            </a:r>
            <a:r>
              <a:rPr lang="en-US" altLang="en-US" b="1">
                <a:solidFill>
                  <a:srgbClr val="002060"/>
                </a:solidFill>
              </a:rPr>
              <a:t>equivalence rules</a:t>
            </a:r>
            <a:endParaRPr lang="en-US" altLang="en-US">
              <a:solidFill>
                <a:srgbClr val="002060"/>
              </a:solidFill>
            </a:endParaRPr>
          </a:p>
          <a:p>
            <a:pPr marL="342900" lvl="1" indent="0">
              <a:lnSpc>
                <a:spcPct val="90000"/>
              </a:lnSpc>
              <a:buNone/>
            </a:pPr>
            <a:r>
              <a:rPr lang="en-US" altLang="en-US">
                <a:solidFill>
                  <a:srgbClr val="FF9900"/>
                </a:solidFill>
              </a:rPr>
              <a:t>2.   </a:t>
            </a:r>
            <a:r>
              <a:rPr lang="en-US" altLang="en-US"/>
              <a:t>Annotate resultant expressions to get alternative query plans</a:t>
            </a:r>
          </a:p>
          <a:p>
            <a:pPr marL="342900" lvl="1" indent="0">
              <a:lnSpc>
                <a:spcPct val="90000"/>
              </a:lnSpc>
              <a:buNone/>
            </a:pPr>
            <a:r>
              <a:rPr lang="en-US" altLang="en-US">
                <a:solidFill>
                  <a:srgbClr val="FF9900"/>
                </a:solidFill>
              </a:rPr>
              <a:t>3.   </a:t>
            </a:r>
            <a:r>
              <a:rPr lang="en-US" altLang="en-US"/>
              <a:t>Choose the cheapest plan based on </a:t>
            </a:r>
            <a:r>
              <a:rPr lang="en-US" altLang="en-US" b="1">
                <a:solidFill>
                  <a:srgbClr val="002060"/>
                </a:solidFill>
              </a:rPr>
              <a:t>estimated cost</a:t>
            </a:r>
            <a:endParaRPr lang="en-US" altLang="en-US">
              <a:solidFill>
                <a:srgbClr val="002060"/>
              </a:solidFill>
            </a:endParaRPr>
          </a:p>
          <a:p>
            <a:pPr marL="285750" indent="-285750">
              <a:lnSpc>
                <a:spcPct val="90000"/>
              </a:lnSpc>
            </a:pPr>
            <a:r>
              <a:rPr lang="en-US" altLang="en-US"/>
              <a:t>Estimation of plan cost based on:</a:t>
            </a:r>
          </a:p>
          <a:p>
            <a:pPr marL="600075" lvl="1" indent="-257175">
              <a:lnSpc>
                <a:spcPct val="90000"/>
              </a:lnSpc>
            </a:pPr>
            <a:r>
              <a:rPr lang="en-US" altLang="en-US"/>
              <a:t>Statistical information about relations. Examples:</a:t>
            </a:r>
          </a:p>
          <a:p>
            <a:pPr marL="900113" lvl="2" indent="-257175">
              <a:lnSpc>
                <a:spcPct val="90000"/>
              </a:lnSpc>
            </a:pPr>
            <a:r>
              <a:rPr lang="en-US" altLang="en-US"/>
              <a:t>number of tuples, number of distinct values for an attribute</a:t>
            </a:r>
          </a:p>
          <a:p>
            <a:pPr marL="600075" lvl="1" indent="-257175">
              <a:lnSpc>
                <a:spcPct val="90000"/>
              </a:lnSpc>
            </a:pPr>
            <a:r>
              <a:rPr lang="en-US" altLang="en-US"/>
              <a:t>Statistics estimation for intermediate results</a:t>
            </a:r>
          </a:p>
          <a:p>
            <a:pPr marL="900113" lvl="2" indent="-257175">
              <a:lnSpc>
                <a:spcPct val="90000"/>
              </a:lnSpc>
            </a:pPr>
            <a:r>
              <a:rPr lang="en-US" altLang="en-US"/>
              <a:t>to compute cost of complex expressions</a:t>
            </a:r>
          </a:p>
          <a:p>
            <a:pPr marL="600075" lvl="1" indent="-257175">
              <a:lnSpc>
                <a:spcPct val="90000"/>
              </a:lnSpc>
            </a:pPr>
            <a:r>
              <a:rPr lang="en-US" altLang="en-US"/>
              <a:t>Cost formulae for algorithms, computed using statistics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7E00F-E685-47A5-84F9-E60D4C1A2F2D}"/>
              </a:ext>
            </a:extLst>
          </p:cNvPr>
          <p:cNvSpPr>
            <a:spLocks noGrp="1"/>
          </p:cNvSpPr>
          <p:nvPr>
            <p:ph type="title"/>
          </p:nvPr>
        </p:nvSpPr>
        <p:spPr/>
        <p:txBody>
          <a:bodyPr/>
          <a:lstStyle/>
          <a:p>
            <a:r>
              <a:rPr lang="en-IN"/>
              <a:t>Viewing Query Evaluation Plans</a:t>
            </a:r>
          </a:p>
        </p:txBody>
      </p:sp>
      <p:sp>
        <p:nvSpPr>
          <p:cNvPr id="3" name="Content Placeholder 2">
            <a:extLst>
              <a:ext uri="{FF2B5EF4-FFF2-40B4-BE49-F238E27FC236}">
                <a16:creationId xmlns:a16="http://schemas.microsoft.com/office/drawing/2014/main" id="{B6CC1549-6E63-4CF8-ADF8-9777B7E54157}"/>
              </a:ext>
            </a:extLst>
          </p:cNvPr>
          <p:cNvSpPr>
            <a:spLocks noGrp="1"/>
          </p:cNvSpPr>
          <p:nvPr>
            <p:ph idx="1"/>
          </p:nvPr>
        </p:nvSpPr>
        <p:spPr>
          <a:xfrm>
            <a:off x="1677202" y="819654"/>
            <a:ext cx="5782376" cy="3295146"/>
          </a:xfrm>
        </p:spPr>
        <p:txBody>
          <a:bodyPr/>
          <a:lstStyle/>
          <a:p>
            <a:r>
              <a:rPr lang="en-IN" dirty="0"/>
              <a:t>Most database support  </a:t>
            </a:r>
            <a:r>
              <a:rPr lang="en-IN" b="1" dirty="0">
                <a:solidFill>
                  <a:srgbClr val="002060"/>
                </a:solidFill>
              </a:rPr>
              <a:t>explain</a:t>
            </a:r>
            <a:r>
              <a:rPr lang="en-IN" dirty="0"/>
              <a:t> &lt;query&gt;</a:t>
            </a:r>
          </a:p>
          <a:p>
            <a:pPr lvl="1"/>
            <a:r>
              <a:rPr lang="en-IN" dirty="0"/>
              <a:t>Displays plan chosen by query optimizer, along with cost estimates</a:t>
            </a:r>
          </a:p>
          <a:p>
            <a:pPr lvl="1"/>
            <a:r>
              <a:rPr lang="en-IN" dirty="0"/>
              <a:t>Some syntax variations between databases</a:t>
            </a:r>
          </a:p>
          <a:p>
            <a:pPr lvl="2"/>
            <a:r>
              <a:rPr lang="en-IN" dirty="0"/>
              <a:t>Oracle:  </a:t>
            </a:r>
            <a:r>
              <a:rPr lang="en-IN" b="1" dirty="0">
                <a:solidFill>
                  <a:srgbClr val="002060"/>
                </a:solidFill>
              </a:rPr>
              <a:t>explain plan for </a:t>
            </a:r>
            <a:r>
              <a:rPr lang="en-IN" dirty="0">
                <a:solidFill>
                  <a:srgbClr val="002060"/>
                </a:solidFill>
              </a:rPr>
              <a:t>&lt;query&gt; </a:t>
            </a:r>
            <a:r>
              <a:rPr lang="en-IN" dirty="0"/>
              <a:t>followed by </a:t>
            </a:r>
            <a:r>
              <a:rPr lang="en-IN" b="1" dirty="0">
                <a:solidFill>
                  <a:srgbClr val="002060"/>
                </a:solidFill>
              </a:rPr>
              <a:t>select</a:t>
            </a:r>
            <a:r>
              <a:rPr lang="en-IN" dirty="0"/>
              <a:t> * </a:t>
            </a:r>
            <a:r>
              <a:rPr lang="en-IN" b="1" dirty="0">
                <a:solidFill>
                  <a:srgbClr val="002060"/>
                </a:solidFill>
              </a:rPr>
              <a:t>from</a:t>
            </a:r>
            <a:r>
              <a:rPr lang="en-IN" dirty="0"/>
              <a:t> table (</a:t>
            </a:r>
            <a:r>
              <a:rPr lang="en-IN" i="1" dirty="0" err="1"/>
              <a:t>dbms_xplan.display</a:t>
            </a:r>
            <a:r>
              <a:rPr lang="en-IN" dirty="0"/>
              <a:t>)</a:t>
            </a:r>
          </a:p>
          <a:p>
            <a:pPr lvl="2"/>
            <a:r>
              <a:rPr lang="en-IN" dirty="0"/>
              <a:t>SQL Server:  </a:t>
            </a:r>
            <a:r>
              <a:rPr lang="en-IN" b="1" dirty="0">
                <a:solidFill>
                  <a:srgbClr val="002060"/>
                </a:solidFill>
              </a:rPr>
              <a:t>set </a:t>
            </a:r>
            <a:r>
              <a:rPr lang="en-IN" b="1" dirty="0" err="1">
                <a:solidFill>
                  <a:srgbClr val="002060"/>
                </a:solidFill>
              </a:rPr>
              <a:t>showplan_text</a:t>
            </a:r>
            <a:r>
              <a:rPr lang="en-IN" b="1" dirty="0">
                <a:solidFill>
                  <a:srgbClr val="002060"/>
                </a:solidFill>
              </a:rPr>
              <a:t> on</a:t>
            </a:r>
          </a:p>
          <a:p>
            <a:pPr algn="just"/>
            <a:r>
              <a:rPr lang="en-IN" dirty="0"/>
              <a:t>Some databases (e.g. PostgreSQL) support  </a:t>
            </a:r>
            <a:r>
              <a:rPr lang="en-IN" b="1" dirty="0">
                <a:solidFill>
                  <a:srgbClr val="002060"/>
                </a:solidFill>
              </a:rPr>
              <a:t>explain analyse</a:t>
            </a:r>
            <a:r>
              <a:rPr lang="en-IN" dirty="0"/>
              <a:t> &lt;query&gt;</a:t>
            </a:r>
          </a:p>
          <a:p>
            <a:pPr lvl="1" algn="just"/>
            <a:r>
              <a:rPr lang="en-IN" dirty="0"/>
              <a:t>Shows actual runtime statistics found by running the query, in addition to showing the plan </a:t>
            </a:r>
          </a:p>
          <a:p>
            <a:r>
              <a:rPr lang="en-IN" dirty="0"/>
              <a:t>Some databases (e.g. PostgreSQL) show cost as   </a:t>
            </a:r>
            <a:r>
              <a:rPr lang="en-IN" i="1" dirty="0" err="1">
                <a:solidFill>
                  <a:srgbClr val="002060"/>
                </a:solidFill>
              </a:rPr>
              <a:t>f..l</a:t>
            </a:r>
            <a:r>
              <a:rPr lang="en-IN" i="1" dirty="0">
                <a:solidFill>
                  <a:srgbClr val="002060"/>
                </a:solidFill>
              </a:rPr>
              <a:t> </a:t>
            </a:r>
          </a:p>
          <a:p>
            <a:pPr lvl="1"/>
            <a:r>
              <a:rPr lang="en-IN" i="1" dirty="0"/>
              <a:t>f</a:t>
            </a:r>
            <a:r>
              <a:rPr lang="en-IN" dirty="0"/>
              <a:t> is the cost of delivering first tuple and </a:t>
            </a:r>
            <a:r>
              <a:rPr lang="en-IN" i="1" dirty="0"/>
              <a:t>l</a:t>
            </a:r>
            <a:r>
              <a:rPr lang="en-IN" dirty="0"/>
              <a:t> is cost of delivering all results </a:t>
            </a:r>
            <a:endParaRPr lang="en-IN" i="1" dirty="0"/>
          </a:p>
        </p:txBody>
      </p:sp>
    </p:spTree>
    <p:extLst>
      <p:ext uri="{BB962C8B-B14F-4D97-AF65-F5344CB8AC3E}">
        <p14:creationId xmlns:p14="http://schemas.microsoft.com/office/powerpoint/2010/main" val="41486268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8" name="Rectangle 4">
            <a:extLst>
              <a:ext uri="{FF2B5EF4-FFF2-40B4-BE49-F238E27FC236}">
                <a16:creationId xmlns:a16="http://schemas.microsoft.com/office/drawing/2014/main" id="{F89EF755-8062-403B-9A96-0A5EAD53FAE1}"/>
              </a:ext>
            </a:extLst>
          </p:cNvPr>
          <p:cNvSpPr>
            <a:spLocks noGrp="1" noChangeArrowheads="1"/>
          </p:cNvSpPr>
          <p:nvPr>
            <p:ph type="ctrTitle"/>
          </p:nvPr>
        </p:nvSpPr>
        <p:spPr/>
        <p:txBody>
          <a:bodyPr/>
          <a:lstStyle/>
          <a:p>
            <a:pPr>
              <a:defRPr/>
            </a:pPr>
            <a:r>
              <a:rPr lang="en-US" altLang="en-US">
                <a:effectLst>
                  <a:outerShdw blurRad="38100" dist="38100" dir="2700000" algn="tl">
                    <a:srgbClr val="C0C0C0"/>
                  </a:outerShdw>
                </a:effectLst>
              </a:rPr>
              <a:t>Generating Equivalent Expressions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a:extLst>
              <a:ext uri="{FF2B5EF4-FFF2-40B4-BE49-F238E27FC236}">
                <a16:creationId xmlns:a16="http://schemas.microsoft.com/office/drawing/2014/main" id="{C3630E94-546B-44A3-9C2A-A6A0EA10DAB5}"/>
              </a:ext>
            </a:extLst>
          </p:cNvPr>
          <p:cNvSpPr>
            <a:spLocks noGrp="1" noChangeArrowheads="1"/>
          </p:cNvSpPr>
          <p:nvPr>
            <p:ph type="title"/>
          </p:nvPr>
        </p:nvSpPr>
        <p:spPr>
          <a:xfrm>
            <a:off x="1595165" y="62048"/>
            <a:ext cx="6057900" cy="457200"/>
          </a:xfrm>
        </p:spPr>
        <p:txBody>
          <a:bodyPr/>
          <a:lstStyle/>
          <a:p>
            <a:pPr>
              <a:defRPr/>
            </a:pPr>
            <a:r>
              <a:rPr lang="en-US" altLang="en-US">
                <a:effectLst>
                  <a:outerShdw blurRad="38100" dist="38100" dir="2700000" algn="tl">
                    <a:srgbClr val="C0C0C0"/>
                  </a:outerShdw>
                </a:effectLst>
              </a:rPr>
              <a:t>Transformation of Relational Expressions</a:t>
            </a:r>
          </a:p>
        </p:txBody>
      </p:sp>
      <p:sp>
        <p:nvSpPr>
          <p:cNvPr id="17411" name="Rectangle 3">
            <a:extLst>
              <a:ext uri="{FF2B5EF4-FFF2-40B4-BE49-F238E27FC236}">
                <a16:creationId xmlns:a16="http://schemas.microsoft.com/office/drawing/2014/main" id="{DE3790DE-27F5-44AA-ADB0-8D5296161F41}"/>
              </a:ext>
            </a:extLst>
          </p:cNvPr>
          <p:cNvSpPr>
            <a:spLocks noGrp="1" noChangeArrowheads="1"/>
          </p:cNvSpPr>
          <p:nvPr>
            <p:ph idx="1"/>
          </p:nvPr>
        </p:nvSpPr>
        <p:spPr>
          <a:xfrm>
            <a:off x="1662764" y="826873"/>
            <a:ext cx="5775158" cy="2955856"/>
          </a:xfrm>
        </p:spPr>
        <p:txBody>
          <a:bodyPr/>
          <a:lstStyle/>
          <a:p>
            <a:r>
              <a:rPr lang="en-US" altLang="en-US"/>
              <a:t>Two relational algebra expressions are said to be </a:t>
            </a:r>
            <a:r>
              <a:rPr lang="en-US" altLang="en-US" b="1">
                <a:solidFill>
                  <a:srgbClr val="002060"/>
                </a:solidFill>
              </a:rPr>
              <a:t>equivalent</a:t>
            </a:r>
            <a:r>
              <a:rPr lang="en-US" altLang="en-US"/>
              <a:t> if the two expressions generate the same set of tuples on every </a:t>
            </a:r>
            <a:r>
              <a:rPr lang="en-US" altLang="en-US" i="1"/>
              <a:t>legal</a:t>
            </a:r>
            <a:r>
              <a:rPr lang="en-US" altLang="en-US"/>
              <a:t> database instance</a:t>
            </a:r>
          </a:p>
          <a:p>
            <a:pPr lvl="1"/>
            <a:r>
              <a:rPr lang="en-US" altLang="en-US"/>
              <a:t>Note: order of tuples is irrelevant</a:t>
            </a:r>
          </a:p>
          <a:p>
            <a:pPr lvl="1"/>
            <a:r>
              <a:rPr lang="en-US" altLang="en-US"/>
              <a:t>we don’</a:t>
            </a:r>
            <a:r>
              <a:rPr lang="en-US" altLang="ja-JP"/>
              <a:t>t care if they generate different results on databases that violate integrity constraints</a:t>
            </a:r>
          </a:p>
          <a:p>
            <a:r>
              <a:rPr lang="en-US" altLang="en-US"/>
              <a:t>In SQL, inputs and outputs are multisets of tuples</a:t>
            </a:r>
          </a:p>
          <a:p>
            <a:pPr lvl="1"/>
            <a:r>
              <a:rPr lang="en-US" altLang="en-US"/>
              <a:t>Two expressions in the multiset version of the relational algebra are said to be equivalent if the two expressions generate the same multiset of tuples on every legal database instance. </a:t>
            </a:r>
          </a:p>
          <a:p>
            <a:r>
              <a:rPr lang="en-US" altLang="en-US"/>
              <a:t>An </a:t>
            </a:r>
            <a:r>
              <a:rPr lang="en-US" altLang="en-US" b="1">
                <a:solidFill>
                  <a:srgbClr val="002060"/>
                </a:solidFill>
              </a:rPr>
              <a:t>equivalence rule</a:t>
            </a:r>
            <a:r>
              <a:rPr lang="en-US" altLang="en-US">
                <a:solidFill>
                  <a:srgbClr val="002060"/>
                </a:solidFill>
              </a:rPr>
              <a:t> </a:t>
            </a:r>
            <a:r>
              <a:rPr lang="en-US" altLang="en-US"/>
              <a:t>says that expressions of two forms are equivalent</a:t>
            </a:r>
          </a:p>
          <a:p>
            <a:pPr lvl="1"/>
            <a:r>
              <a:rPr lang="en-US" altLang="en-US"/>
              <a:t>Can replace expression of first form by second, or vice versa</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2">
            <a:extLst>
              <a:ext uri="{FF2B5EF4-FFF2-40B4-BE49-F238E27FC236}">
                <a16:creationId xmlns:a16="http://schemas.microsoft.com/office/drawing/2014/main" id="{95081A04-D8E9-4687-B8DF-F240A7F2C55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Equivalence Rules</a:t>
            </a:r>
          </a:p>
        </p:txBody>
      </p:sp>
      <p:sp>
        <p:nvSpPr>
          <p:cNvPr id="358403" name="Rectangle 3">
            <a:extLst>
              <a:ext uri="{FF2B5EF4-FFF2-40B4-BE49-F238E27FC236}">
                <a16:creationId xmlns:a16="http://schemas.microsoft.com/office/drawing/2014/main" id="{5F88891E-6FB7-4A93-A7DD-19CC40EB4AB2}"/>
              </a:ext>
            </a:extLst>
          </p:cNvPr>
          <p:cNvSpPr>
            <a:spLocks noGrp="1" noChangeArrowheads="1"/>
          </p:cNvSpPr>
          <p:nvPr>
            <p:ph idx="1"/>
          </p:nvPr>
        </p:nvSpPr>
        <p:spPr>
          <a:xfrm>
            <a:off x="1655546" y="826873"/>
            <a:ext cx="5832909" cy="2797039"/>
          </a:xfrm>
        </p:spPr>
        <p:txBody>
          <a:bodyPr/>
          <a:lstStyle/>
          <a:p>
            <a:pPr marL="285750" indent="-285750">
              <a:buNone/>
            </a:pPr>
            <a:r>
              <a:rPr lang="en-US" altLang="en-US" dirty="0"/>
              <a:t>1.	Conjunctive selection operations can be deconstructed into a sequence of individual selections.</a:t>
            </a:r>
            <a:br>
              <a:rPr lang="en-US" altLang="en-US" dirty="0"/>
            </a:br>
            <a:r>
              <a:rPr lang="en-US" altLang="en-US" dirty="0"/>
              <a:t>                 </a:t>
            </a:r>
            <a:r>
              <a:rPr lang="el-GR" dirty="0"/>
              <a:t>σ</a:t>
            </a:r>
            <a:r>
              <a:rPr lang="en-US" altLang="en-US" baseline="-25000" dirty="0">
                <a:sym typeface="Symbol" panose="05050102010706020507" pitchFamily="18" charset="2"/>
              </a:rPr>
              <a:t></a:t>
            </a:r>
            <a:r>
              <a:rPr lang="en-US" altLang="en-US" baseline="-46000" dirty="0">
                <a:sym typeface="Greek Symbols" pitchFamily="18" charset="2"/>
              </a:rPr>
              <a:t>1 </a:t>
            </a:r>
            <a:r>
              <a:rPr lang="en-US" altLang="en-US" baseline="-25000" dirty="0">
                <a:sym typeface="Symbol" panose="05050102010706020507" pitchFamily="18" charset="2"/>
              </a:rPr>
              <a:t> </a:t>
            </a:r>
            <a:r>
              <a:rPr lang="en-US" altLang="en-US" i="1" baseline="-46000" dirty="0">
                <a:sym typeface="Greek Symbols" pitchFamily="18" charset="2"/>
              </a:rPr>
              <a:t>2 </a:t>
            </a:r>
            <a:r>
              <a:rPr lang="en-US" altLang="en-US" dirty="0"/>
              <a:t>(E) </a:t>
            </a:r>
            <a:r>
              <a:rPr lang="en-US" altLang="en-US" baseline="-25000" dirty="0"/>
              <a:t>    </a:t>
            </a:r>
            <a:r>
              <a:rPr lang="en-IN" dirty="0"/>
              <a:t>≡  </a:t>
            </a:r>
            <a:r>
              <a:rPr lang="el-GR" dirty="0"/>
              <a:t>σ</a:t>
            </a:r>
            <a:r>
              <a:rPr lang="en-US" altLang="en-US" baseline="-25000" dirty="0">
                <a:sym typeface="Symbol" panose="05050102010706020507" pitchFamily="18" charset="2"/>
              </a:rPr>
              <a:t></a:t>
            </a:r>
            <a:r>
              <a:rPr lang="en-US" altLang="en-US" baseline="-46000" dirty="0">
                <a:sym typeface="Greek Symbols" pitchFamily="18" charset="2"/>
              </a:rPr>
              <a:t>1</a:t>
            </a:r>
            <a:r>
              <a:rPr lang="en-US" altLang="en-US" baseline="-25000" dirty="0">
                <a:sym typeface="Symbol" panose="05050102010706020507" pitchFamily="18" charset="2"/>
              </a:rPr>
              <a:t> </a:t>
            </a:r>
            <a:r>
              <a:rPr lang="en-IN" dirty="0"/>
              <a:t>(</a:t>
            </a:r>
            <a:r>
              <a:rPr lang="el-GR" dirty="0"/>
              <a:t>σ</a:t>
            </a:r>
            <a:r>
              <a:rPr lang="en-US" altLang="en-US" baseline="-25000" dirty="0">
                <a:sym typeface="Symbol" panose="05050102010706020507" pitchFamily="18" charset="2"/>
              </a:rPr>
              <a:t></a:t>
            </a:r>
            <a:r>
              <a:rPr lang="en-US" altLang="en-US" i="1" baseline="-46000" dirty="0">
                <a:sym typeface="Greek Symbols" pitchFamily="18" charset="2"/>
              </a:rPr>
              <a:t>2 </a:t>
            </a:r>
            <a:r>
              <a:rPr lang="en-US" altLang="en-US" dirty="0"/>
              <a:t>(E))</a:t>
            </a:r>
            <a:r>
              <a:rPr lang="en-US" altLang="en-US" baseline="-25000" dirty="0"/>
              <a:t> </a:t>
            </a:r>
            <a:endParaRPr lang="en-US" altLang="en-US" dirty="0"/>
          </a:p>
          <a:p>
            <a:pPr marL="285750" indent="-285750">
              <a:buNone/>
            </a:pPr>
            <a:r>
              <a:rPr lang="en-US" altLang="en-US" dirty="0"/>
              <a:t>2.	Selection operations are commutative.</a:t>
            </a:r>
            <a:br>
              <a:rPr lang="en-US" altLang="en-US" dirty="0"/>
            </a:br>
            <a:r>
              <a:rPr lang="en-US" altLang="en-US" dirty="0"/>
              <a:t>                 </a:t>
            </a:r>
            <a:r>
              <a:rPr lang="el-GR" dirty="0"/>
              <a:t>σ</a:t>
            </a:r>
            <a:r>
              <a:rPr lang="en-US" altLang="en-US" baseline="-25000" dirty="0">
                <a:sym typeface="Symbol" panose="05050102010706020507" pitchFamily="18" charset="2"/>
              </a:rPr>
              <a:t></a:t>
            </a:r>
            <a:r>
              <a:rPr lang="en-US" altLang="en-US" baseline="-46000" dirty="0">
                <a:sym typeface="Greek Symbols" pitchFamily="18" charset="2"/>
              </a:rPr>
              <a:t>1</a:t>
            </a:r>
            <a:r>
              <a:rPr lang="en-IN" dirty="0"/>
              <a:t>(</a:t>
            </a:r>
            <a:r>
              <a:rPr lang="el-GR" dirty="0"/>
              <a:t>σ</a:t>
            </a:r>
            <a:r>
              <a:rPr lang="en-US" altLang="en-US" baseline="-25000" dirty="0">
                <a:sym typeface="Symbol" panose="05050102010706020507" pitchFamily="18" charset="2"/>
              </a:rPr>
              <a:t></a:t>
            </a:r>
            <a:r>
              <a:rPr lang="en-US" altLang="en-US" i="1" baseline="-46000" dirty="0">
                <a:sym typeface="Greek Symbols" pitchFamily="18" charset="2"/>
              </a:rPr>
              <a:t>2</a:t>
            </a:r>
            <a:r>
              <a:rPr lang="en-US" altLang="en-US" dirty="0"/>
              <a:t>(E))</a:t>
            </a:r>
            <a:r>
              <a:rPr lang="en-US" altLang="en-US" baseline="-25000" dirty="0"/>
              <a:t>    </a:t>
            </a:r>
            <a:r>
              <a:rPr lang="en-IN" dirty="0"/>
              <a:t>≡   </a:t>
            </a:r>
            <a:r>
              <a:rPr lang="el-GR" dirty="0"/>
              <a:t>σ</a:t>
            </a:r>
            <a:r>
              <a:rPr lang="en-US" altLang="en-US" baseline="-25000" dirty="0">
                <a:sym typeface="Symbol" panose="05050102010706020507" pitchFamily="18" charset="2"/>
              </a:rPr>
              <a:t></a:t>
            </a:r>
            <a:r>
              <a:rPr lang="en-US" altLang="en-US" baseline="-46000" dirty="0">
                <a:sym typeface="Greek Symbols" pitchFamily="18" charset="2"/>
              </a:rPr>
              <a:t>2</a:t>
            </a:r>
            <a:r>
              <a:rPr lang="en-US" altLang="en-US" baseline="-25000" dirty="0">
                <a:sym typeface="Symbol" panose="05050102010706020507" pitchFamily="18" charset="2"/>
              </a:rPr>
              <a:t> </a:t>
            </a:r>
            <a:r>
              <a:rPr lang="en-IN" dirty="0"/>
              <a:t>(</a:t>
            </a:r>
            <a:r>
              <a:rPr lang="el-GR" dirty="0"/>
              <a:t>σ</a:t>
            </a:r>
            <a:r>
              <a:rPr lang="en-US" altLang="en-US" baseline="-25000" dirty="0">
                <a:sym typeface="Symbol" panose="05050102010706020507" pitchFamily="18" charset="2"/>
              </a:rPr>
              <a:t></a:t>
            </a:r>
            <a:r>
              <a:rPr lang="en-US" altLang="en-US" i="1" baseline="-46000" dirty="0">
                <a:sym typeface="Greek Symbols" pitchFamily="18" charset="2"/>
              </a:rPr>
              <a:t>1</a:t>
            </a:r>
            <a:r>
              <a:rPr lang="en-US" altLang="en-US" dirty="0"/>
              <a:t>(E))</a:t>
            </a:r>
          </a:p>
          <a:p>
            <a:pPr marL="285750" indent="-285750">
              <a:buNone/>
            </a:pPr>
            <a:r>
              <a:rPr lang="en-US" altLang="en-US" dirty="0"/>
              <a:t>3.	Only the last in a sequence of projection operations is needed, the others can be omitted.</a:t>
            </a:r>
            <a:br>
              <a:rPr lang="en-US" altLang="en-US" dirty="0"/>
            </a:br>
            <a:r>
              <a:rPr lang="en-US" altLang="en-US" dirty="0"/>
              <a:t> </a:t>
            </a:r>
            <a:r>
              <a:rPr lang="en-US" altLang="en-US" dirty="0">
                <a:ea typeface="MS PGothic" panose="020B0600070205080204" pitchFamily="34" charset="-128"/>
                <a:sym typeface="Symbol" panose="05050102010706020507" pitchFamily="18" charset="2"/>
              </a:rPr>
              <a:t> </a:t>
            </a:r>
            <a:r>
              <a:rPr lang="en-IN" baseline="-25000" dirty="0"/>
              <a:t>L</a:t>
            </a:r>
            <a:r>
              <a:rPr lang="en-US" altLang="en-US" baseline="-46000" dirty="0">
                <a:sym typeface="Greek Symbols" pitchFamily="18" charset="2"/>
              </a:rPr>
              <a:t>1</a:t>
            </a:r>
            <a:r>
              <a:rPr lang="en-IN" dirty="0"/>
              <a:t>(</a:t>
            </a:r>
            <a:r>
              <a:rPr lang="en-US" altLang="en-US" dirty="0">
                <a:ea typeface="MS PGothic" panose="020B0600070205080204" pitchFamily="34" charset="-128"/>
                <a:sym typeface="Symbol" panose="05050102010706020507" pitchFamily="18" charset="2"/>
              </a:rPr>
              <a:t> </a:t>
            </a:r>
            <a:r>
              <a:rPr lang="en-IN" baseline="-25000" dirty="0"/>
              <a:t>L</a:t>
            </a:r>
            <a:r>
              <a:rPr lang="en-US" altLang="en-US" baseline="-46000" dirty="0">
                <a:sym typeface="Greek Symbols" pitchFamily="18" charset="2"/>
              </a:rPr>
              <a:t>2</a:t>
            </a:r>
            <a:r>
              <a:rPr lang="en-IN" dirty="0"/>
              <a:t>(…(</a:t>
            </a:r>
            <a:r>
              <a:rPr lang="en-US" altLang="en-US" dirty="0">
                <a:ea typeface="MS PGothic" panose="020B0600070205080204" pitchFamily="34" charset="-128"/>
                <a:sym typeface="Symbol" panose="05050102010706020507" pitchFamily="18" charset="2"/>
              </a:rPr>
              <a:t> </a:t>
            </a:r>
            <a:r>
              <a:rPr lang="en-IN" baseline="-25000" dirty="0"/>
              <a:t>L</a:t>
            </a:r>
            <a:r>
              <a:rPr lang="en-US" altLang="en-US" baseline="-46000" dirty="0">
                <a:sym typeface="Greek Symbols" pitchFamily="18" charset="2"/>
              </a:rPr>
              <a:t>n</a:t>
            </a:r>
            <a:r>
              <a:rPr lang="en-IN" dirty="0"/>
              <a:t>(E))…))     ≡     </a:t>
            </a:r>
            <a:r>
              <a:rPr lang="en-US" altLang="en-US" dirty="0">
                <a:ea typeface="MS PGothic" panose="020B0600070205080204" pitchFamily="34" charset="-128"/>
                <a:sym typeface="Symbol" panose="05050102010706020507" pitchFamily="18" charset="2"/>
              </a:rPr>
              <a:t> </a:t>
            </a:r>
            <a:r>
              <a:rPr lang="en-IN" baseline="-25000" dirty="0"/>
              <a:t>L</a:t>
            </a:r>
            <a:r>
              <a:rPr lang="en-US" altLang="en-US" baseline="-46000" dirty="0">
                <a:sym typeface="Greek Symbols" pitchFamily="18" charset="2"/>
              </a:rPr>
              <a:t>1</a:t>
            </a:r>
            <a:r>
              <a:rPr lang="en-IN" dirty="0"/>
              <a:t>(E)</a:t>
            </a:r>
            <a:br>
              <a:rPr lang="en-US" altLang="en-US" dirty="0"/>
            </a:br>
            <a:r>
              <a:rPr lang="en-US" altLang="en-US" dirty="0"/>
              <a:t>where </a:t>
            </a:r>
            <a:r>
              <a:rPr lang="en-US" altLang="en-US" i="1" dirty="0"/>
              <a:t>L</a:t>
            </a:r>
            <a:r>
              <a:rPr lang="en-US" altLang="en-US" i="1" baseline="-25000" dirty="0"/>
              <a:t>1</a:t>
            </a:r>
            <a:r>
              <a:rPr lang="en-US" altLang="en-US" dirty="0"/>
              <a:t> </a:t>
            </a:r>
            <a:r>
              <a:rPr lang="en-IN" dirty="0"/>
              <a:t>⊆</a:t>
            </a:r>
            <a:r>
              <a:rPr lang="en-US" altLang="en-US" dirty="0"/>
              <a:t> </a:t>
            </a:r>
            <a:r>
              <a:rPr lang="en-US" altLang="en-US" i="1" dirty="0"/>
              <a:t>L</a:t>
            </a:r>
            <a:r>
              <a:rPr lang="en-US" altLang="en-US" i="1" baseline="-25000" dirty="0"/>
              <a:t>2</a:t>
            </a:r>
            <a:r>
              <a:rPr lang="en-US" altLang="en-US" dirty="0"/>
              <a:t> … </a:t>
            </a:r>
            <a:r>
              <a:rPr lang="en-IN" dirty="0"/>
              <a:t>⊆</a:t>
            </a:r>
            <a:r>
              <a:rPr lang="en-US" altLang="en-US" dirty="0"/>
              <a:t> </a:t>
            </a:r>
            <a:r>
              <a:rPr lang="en-US" altLang="en-US" i="1" dirty="0"/>
              <a:t>L</a:t>
            </a:r>
            <a:r>
              <a:rPr lang="en-US" altLang="en-US" i="1" baseline="-25000" dirty="0"/>
              <a:t>n</a:t>
            </a:r>
          </a:p>
          <a:p>
            <a:pPr marL="0" indent="0">
              <a:buNone/>
            </a:pPr>
            <a:r>
              <a:rPr lang="en-US" altLang="en-US" dirty="0"/>
              <a:t>4.    Selections can be combined with Cartesian products and theta joins.</a:t>
            </a:r>
          </a:p>
          <a:p>
            <a:pPr marL="600075" lvl="1" indent="-257175">
              <a:buFont typeface="Monotype Sorts" pitchFamily="-65" charset="2"/>
              <a:buAutoNum type="alphaLcPeriod"/>
            </a:pPr>
            <a:r>
              <a:rPr lang="en-US" altLang="en-US" dirty="0">
                <a:sym typeface="Symbol" panose="05050102010706020507" pitchFamily="18" charset="2"/>
              </a:rPr>
              <a:t> </a:t>
            </a:r>
            <a:r>
              <a:rPr lang="el-GR" dirty="0"/>
              <a:t>σ</a:t>
            </a:r>
            <a:r>
              <a:rPr lang="en-US" altLang="en-US" baseline="-25000" dirty="0">
                <a:sym typeface="Symbol" panose="05050102010706020507" pitchFamily="18" charset="2"/>
              </a:rPr>
              <a:t></a:t>
            </a:r>
            <a:r>
              <a:rPr lang="en-US" altLang="en-US" baseline="-46000" dirty="0">
                <a:sym typeface="Greek Symbols" pitchFamily="18" charset="2"/>
              </a:rPr>
              <a:t> </a:t>
            </a:r>
            <a:r>
              <a:rPr lang="en-US" altLang="en-US" dirty="0"/>
              <a:t>(E</a:t>
            </a:r>
            <a:r>
              <a:rPr lang="en-US" altLang="en-US" baseline="-25000" dirty="0"/>
              <a:t>1</a:t>
            </a:r>
            <a:r>
              <a:rPr lang="en-US" altLang="en-US" dirty="0"/>
              <a:t> x E</a:t>
            </a:r>
            <a:r>
              <a:rPr lang="en-US" altLang="en-US" baseline="-25000" dirty="0"/>
              <a:t>2</a:t>
            </a:r>
            <a:r>
              <a:rPr lang="en-US" altLang="en-US" dirty="0"/>
              <a:t>)</a:t>
            </a:r>
            <a:r>
              <a:rPr lang="en-US" altLang="en-US" baseline="-25000" dirty="0"/>
              <a:t>     </a:t>
            </a:r>
            <a:r>
              <a:rPr lang="en-IN" dirty="0"/>
              <a:t>≡    </a:t>
            </a:r>
            <a:r>
              <a:rPr lang="en-US" altLang="en-US" dirty="0"/>
              <a:t>E</a:t>
            </a:r>
            <a:r>
              <a:rPr lang="en-US" altLang="en-US" baseline="-25000" dirty="0"/>
              <a:t>1</a:t>
            </a:r>
            <a:r>
              <a:rPr lang="en-US" altLang="en-US" dirty="0"/>
              <a:t> </a:t>
            </a:r>
            <a:r>
              <a:rPr lang="en-IN" altLang="en-US" dirty="0"/>
              <a:t>⨝</a:t>
            </a:r>
            <a:r>
              <a:rPr lang="en-US" altLang="en-US" i="1" dirty="0"/>
              <a:t> </a:t>
            </a:r>
            <a:r>
              <a:rPr lang="en-US" altLang="en-US" baseline="-25000" dirty="0">
                <a:sym typeface="Symbol" panose="05050102010706020507" pitchFamily="18" charset="2"/>
              </a:rPr>
              <a:t></a:t>
            </a:r>
            <a:r>
              <a:rPr lang="en-US" altLang="en-US" dirty="0"/>
              <a:t> E</a:t>
            </a:r>
            <a:r>
              <a:rPr lang="en-US" altLang="en-US" baseline="-25000" dirty="0"/>
              <a:t>2</a:t>
            </a:r>
            <a:endParaRPr lang="en-US" altLang="en-US" baseline="-25000" dirty="0">
              <a:sym typeface="Symbol" panose="05050102010706020507" pitchFamily="18" charset="2"/>
            </a:endParaRPr>
          </a:p>
          <a:p>
            <a:pPr marL="600075" lvl="1" indent="-257175">
              <a:buFont typeface="Monotype Sorts" pitchFamily="-65" charset="2"/>
              <a:buAutoNum type="alphaLcPeriod"/>
            </a:pPr>
            <a:r>
              <a:rPr lang="en-US" altLang="en-US" dirty="0">
                <a:sym typeface="Symbol" panose="05050102010706020507" pitchFamily="18" charset="2"/>
              </a:rPr>
              <a:t> </a:t>
            </a:r>
            <a:r>
              <a:rPr lang="el-GR" dirty="0"/>
              <a:t>σ</a:t>
            </a:r>
            <a:r>
              <a:rPr lang="en-US" altLang="en-US" baseline="-25000" dirty="0">
                <a:sym typeface="Symbol" panose="05050102010706020507" pitchFamily="18" charset="2"/>
              </a:rPr>
              <a:t> </a:t>
            </a:r>
            <a:r>
              <a:rPr lang="en-US" altLang="en-US" baseline="-46000" dirty="0">
                <a:sym typeface="Greek Symbols" pitchFamily="18" charset="2"/>
              </a:rPr>
              <a:t>1 </a:t>
            </a:r>
            <a:r>
              <a:rPr lang="en-US" altLang="en-US" dirty="0"/>
              <a:t>(E</a:t>
            </a:r>
            <a:r>
              <a:rPr lang="en-US" altLang="en-US" baseline="-25000" dirty="0"/>
              <a:t>1</a:t>
            </a:r>
            <a:r>
              <a:rPr lang="en-US" altLang="en-US" dirty="0"/>
              <a:t> </a:t>
            </a:r>
            <a:r>
              <a:rPr lang="en-IN" altLang="en-US" dirty="0"/>
              <a:t>⨝</a:t>
            </a:r>
            <a:r>
              <a:rPr lang="en-US" altLang="en-US" baseline="-25000" dirty="0">
                <a:sym typeface="Symbol" panose="05050102010706020507" pitchFamily="18" charset="2"/>
              </a:rPr>
              <a:t></a:t>
            </a:r>
            <a:r>
              <a:rPr lang="en-US" altLang="en-US" baseline="-46000" dirty="0">
                <a:sym typeface="Greek Symbols" pitchFamily="18" charset="2"/>
              </a:rPr>
              <a:t>2</a:t>
            </a:r>
            <a:r>
              <a:rPr lang="en-US" altLang="en-US" dirty="0"/>
              <a:t> E</a:t>
            </a:r>
            <a:r>
              <a:rPr lang="en-US" altLang="en-US" baseline="-25000" dirty="0"/>
              <a:t>2</a:t>
            </a:r>
            <a:r>
              <a:rPr lang="en-US" altLang="en-US" dirty="0"/>
              <a:t>)</a:t>
            </a:r>
            <a:r>
              <a:rPr lang="en-US" altLang="en-US" baseline="-25000" dirty="0"/>
              <a:t>     </a:t>
            </a:r>
            <a:r>
              <a:rPr lang="en-IN" dirty="0"/>
              <a:t>≡    </a:t>
            </a:r>
            <a:r>
              <a:rPr lang="en-US" altLang="en-US" dirty="0"/>
              <a:t>E</a:t>
            </a:r>
            <a:r>
              <a:rPr lang="en-US" altLang="en-US" baseline="-25000" dirty="0"/>
              <a:t>1</a:t>
            </a:r>
            <a:r>
              <a:rPr lang="en-US" altLang="en-US" dirty="0"/>
              <a:t> </a:t>
            </a:r>
            <a:r>
              <a:rPr lang="en-IN" altLang="en-US" dirty="0"/>
              <a:t>⨝</a:t>
            </a:r>
            <a:r>
              <a:rPr lang="en-US" altLang="en-US" i="1" dirty="0"/>
              <a:t> </a:t>
            </a:r>
            <a:r>
              <a:rPr lang="en-US" altLang="en-US" baseline="-25000" dirty="0">
                <a:sym typeface="Symbol" panose="05050102010706020507" pitchFamily="18" charset="2"/>
              </a:rPr>
              <a:t></a:t>
            </a:r>
            <a:r>
              <a:rPr lang="en-US" altLang="en-US" baseline="-46000" dirty="0">
                <a:sym typeface="Greek Symbols" pitchFamily="18" charset="2"/>
              </a:rPr>
              <a:t>1</a:t>
            </a:r>
            <a:r>
              <a:rPr lang="en-IN" baseline="-25000" dirty="0"/>
              <a:t>∧</a:t>
            </a:r>
            <a:r>
              <a:rPr lang="en-US" altLang="en-US" baseline="-25000" dirty="0">
                <a:sym typeface="Symbol" panose="05050102010706020507" pitchFamily="18" charset="2"/>
              </a:rPr>
              <a:t></a:t>
            </a:r>
            <a:r>
              <a:rPr lang="en-US" altLang="en-US" baseline="-46000" dirty="0">
                <a:sym typeface="Greek Symbols" pitchFamily="18" charset="2"/>
              </a:rPr>
              <a:t>2</a:t>
            </a:r>
            <a:r>
              <a:rPr lang="en-US" altLang="en-US" dirty="0"/>
              <a:t> E</a:t>
            </a:r>
            <a:r>
              <a:rPr lang="en-US" altLang="en-US" baseline="-25000" dirty="0"/>
              <a:t>2</a:t>
            </a:r>
            <a:endParaRPr lang="en-US" altLang="en-US" dirty="0">
              <a:sym typeface="Symbol" panose="05050102010706020507"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840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840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840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840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840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840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0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2">
            <a:extLst>
              <a:ext uri="{FF2B5EF4-FFF2-40B4-BE49-F238E27FC236}">
                <a16:creationId xmlns:a16="http://schemas.microsoft.com/office/drawing/2014/main" id="{8091ABB1-6B13-4524-B9B6-6B007212FB7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Equivalence Rules (Cont.)</a:t>
            </a:r>
          </a:p>
        </p:txBody>
      </p:sp>
      <p:sp>
        <p:nvSpPr>
          <p:cNvPr id="359427" name="Rectangle 3">
            <a:extLst>
              <a:ext uri="{FF2B5EF4-FFF2-40B4-BE49-F238E27FC236}">
                <a16:creationId xmlns:a16="http://schemas.microsoft.com/office/drawing/2014/main" id="{96C4720A-18C3-455E-B064-C93B8601E27B}"/>
              </a:ext>
            </a:extLst>
          </p:cNvPr>
          <p:cNvSpPr>
            <a:spLocks noGrp="1" noChangeArrowheads="1"/>
          </p:cNvSpPr>
          <p:nvPr>
            <p:ph idx="1"/>
          </p:nvPr>
        </p:nvSpPr>
        <p:spPr>
          <a:xfrm>
            <a:off x="1662764" y="826873"/>
            <a:ext cx="5601904" cy="4025979"/>
          </a:xfrm>
        </p:spPr>
        <p:txBody>
          <a:bodyPr/>
          <a:lstStyle/>
          <a:p>
            <a:pPr marL="0" indent="0">
              <a:buNone/>
              <a:tabLst>
                <a:tab pos="2532460" algn="ctr"/>
              </a:tabLst>
            </a:pPr>
            <a:r>
              <a:rPr lang="en-US" altLang="en-US"/>
              <a:t>5.  Theta-join operations (and natural joins) are commutative.</a:t>
            </a:r>
            <a:br>
              <a:rPr lang="en-US" altLang="en-US"/>
            </a:br>
            <a:br>
              <a:rPr lang="en-US" altLang="en-US"/>
            </a:br>
            <a:r>
              <a:rPr lang="en-US" altLang="en-US"/>
              <a:t>	          </a:t>
            </a:r>
            <a:r>
              <a:rPr lang="en-US" altLang="en-US" i="1"/>
              <a:t>E</a:t>
            </a:r>
            <a:r>
              <a:rPr lang="en-US" altLang="en-US" baseline="-25000"/>
              <a:t>1</a:t>
            </a:r>
            <a:r>
              <a:rPr lang="en-IN" altLang="en-US"/>
              <a:t> ⨝</a:t>
            </a:r>
            <a:r>
              <a:rPr lang="en-US" altLang="en-US" i="1"/>
              <a:t> </a:t>
            </a:r>
            <a:r>
              <a:rPr lang="en-US" altLang="en-US" baseline="-25000">
                <a:sym typeface="Symbol" panose="05050102010706020507" pitchFamily="18" charset="2"/>
              </a:rPr>
              <a:t> </a:t>
            </a:r>
            <a:r>
              <a:rPr lang="en-US" altLang="en-US" i="1"/>
              <a:t>E</a:t>
            </a:r>
            <a:r>
              <a:rPr lang="en-US" altLang="en-US" i="1" baseline="-25000"/>
              <a:t>2</a:t>
            </a:r>
            <a:r>
              <a:rPr lang="en-US" altLang="en-US"/>
              <a:t>    </a:t>
            </a:r>
            <a:r>
              <a:rPr lang="en-IN"/>
              <a:t>≡    </a:t>
            </a:r>
            <a:r>
              <a:rPr lang="en-US" altLang="en-US" i="1"/>
              <a:t>E</a:t>
            </a:r>
            <a:r>
              <a:rPr lang="en-US" altLang="en-US" baseline="-25000"/>
              <a:t>2</a:t>
            </a:r>
            <a:r>
              <a:rPr lang="en-IN" altLang="en-US"/>
              <a:t> ⨝</a:t>
            </a:r>
            <a:r>
              <a:rPr lang="en-US" altLang="en-US"/>
              <a:t> </a:t>
            </a:r>
            <a:r>
              <a:rPr lang="en-US" altLang="en-US" i="1"/>
              <a:t>E</a:t>
            </a:r>
            <a:r>
              <a:rPr lang="en-US" altLang="en-US" baseline="-25000"/>
              <a:t>1</a:t>
            </a:r>
            <a:br>
              <a:rPr lang="en-US" altLang="en-US"/>
            </a:br>
            <a:endParaRPr lang="en-US" altLang="en-US" baseline="-25000">
              <a:sym typeface="Greek Symbols" pitchFamily="18" charset="2"/>
            </a:endParaRPr>
          </a:p>
          <a:p>
            <a:pPr>
              <a:buNone/>
              <a:tabLst>
                <a:tab pos="2532460" algn="ctr"/>
              </a:tabLst>
            </a:pPr>
            <a:r>
              <a:rPr lang="en-US" altLang="en-US">
                <a:sym typeface="Greek Symbols" pitchFamily="18" charset="2"/>
              </a:rPr>
              <a:t>6.	(a) Natural join operations are associative:</a:t>
            </a:r>
          </a:p>
          <a:p>
            <a:pPr>
              <a:buNone/>
              <a:tabLst>
                <a:tab pos="2532460" algn="ctr"/>
              </a:tabLst>
            </a:pPr>
            <a:r>
              <a:rPr lang="en-US" altLang="en-US">
                <a:sym typeface="Greek Symbols" pitchFamily="18" charset="2"/>
              </a:rPr>
              <a:t>	                </a:t>
            </a:r>
            <a:r>
              <a:rPr lang="en-US" altLang="en-US"/>
              <a:t> </a:t>
            </a:r>
            <a:r>
              <a:rPr lang="en-US" altLang="en-US">
                <a:sym typeface="Greek Symbols" pitchFamily="18" charset="2"/>
              </a:rPr>
              <a:t>(</a:t>
            </a:r>
            <a:r>
              <a:rPr lang="en-US" altLang="en-US" i="1"/>
              <a:t>E</a:t>
            </a:r>
            <a:r>
              <a:rPr lang="en-US" altLang="en-US" baseline="-25000"/>
              <a:t>1</a:t>
            </a:r>
            <a:r>
              <a:rPr lang="en-IN" altLang="en-US"/>
              <a:t> ⨝</a:t>
            </a:r>
            <a:r>
              <a:rPr lang="en-US" altLang="en-US" i="1"/>
              <a:t> </a:t>
            </a:r>
            <a:r>
              <a:rPr lang="en-US" altLang="en-US" baseline="-25000">
                <a:sym typeface="Symbol" panose="05050102010706020507" pitchFamily="18" charset="2"/>
              </a:rPr>
              <a:t> </a:t>
            </a:r>
            <a:r>
              <a:rPr lang="en-US" altLang="en-US" i="1"/>
              <a:t>E</a:t>
            </a:r>
            <a:r>
              <a:rPr lang="en-US" altLang="en-US" i="1" baseline="-25000"/>
              <a:t>2</a:t>
            </a:r>
            <a:r>
              <a:rPr lang="en-US" altLang="en-US"/>
              <a:t>) </a:t>
            </a:r>
            <a:r>
              <a:rPr lang="en-IN" altLang="en-US"/>
              <a:t>⨝</a:t>
            </a:r>
            <a:r>
              <a:rPr lang="en-US" altLang="en-US" baseline="-25000">
                <a:sym typeface="Symbol" panose="05050102010706020507" pitchFamily="18" charset="2"/>
              </a:rPr>
              <a:t> </a:t>
            </a:r>
            <a:r>
              <a:rPr lang="en-US" altLang="en-US" baseline="-46000">
                <a:sym typeface="Greek Symbols" pitchFamily="18" charset="2"/>
              </a:rPr>
              <a:t> </a:t>
            </a:r>
            <a:r>
              <a:rPr lang="en-US" altLang="en-US" i="1"/>
              <a:t>E</a:t>
            </a:r>
            <a:r>
              <a:rPr lang="en-US" altLang="en-US" i="1" baseline="-25000"/>
              <a:t>3</a:t>
            </a:r>
            <a:r>
              <a:rPr lang="en-US" altLang="en-US" i="1"/>
              <a:t>     </a:t>
            </a:r>
            <a:r>
              <a:rPr lang="en-IN"/>
              <a:t>≡     </a:t>
            </a:r>
            <a:r>
              <a:rPr lang="en-US" altLang="en-US" i="1"/>
              <a:t>E</a:t>
            </a:r>
            <a:r>
              <a:rPr lang="en-US" altLang="en-US" baseline="-25000"/>
              <a:t>1</a:t>
            </a:r>
            <a:r>
              <a:rPr lang="en-IN" altLang="en-US"/>
              <a:t> ⨝</a:t>
            </a:r>
            <a:r>
              <a:rPr lang="en-US" altLang="en-US"/>
              <a:t> (</a:t>
            </a:r>
            <a:r>
              <a:rPr lang="en-US" altLang="en-US" i="1"/>
              <a:t>E</a:t>
            </a:r>
            <a:r>
              <a:rPr lang="en-US" altLang="en-US" baseline="-25000"/>
              <a:t>2</a:t>
            </a:r>
            <a:r>
              <a:rPr lang="en-IN" altLang="en-US"/>
              <a:t> ⨝</a:t>
            </a:r>
            <a:r>
              <a:rPr lang="en-US" altLang="en-US" i="1"/>
              <a:t> E</a:t>
            </a:r>
            <a:r>
              <a:rPr lang="en-US" altLang="en-US" baseline="-25000"/>
              <a:t>3</a:t>
            </a:r>
            <a:r>
              <a:rPr lang="en-US" altLang="en-US"/>
              <a:t>)</a:t>
            </a:r>
            <a:br>
              <a:rPr lang="en-US" altLang="en-US"/>
            </a:br>
            <a:br>
              <a:rPr lang="en-US" altLang="en-US"/>
            </a:br>
            <a:r>
              <a:rPr lang="en-US" altLang="en-US"/>
              <a:t>(b) Theta joins are associative in the following manner:</a:t>
            </a:r>
            <a:br>
              <a:rPr lang="en-US" altLang="en-US"/>
            </a:br>
            <a:br>
              <a:rPr lang="en-US" altLang="en-US"/>
            </a:br>
            <a:r>
              <a:rPr lang="en-US" altLang="en-US"/>
              <a:t>	       </a:t>
            </a:r>
            <a:r>
              <a:rPr lang="en-US" altLang="en-US">
                <a:sym typeface="Greek Symbols" pitchFamily="18" charset="2"/>
              </a:rPr>
              <a:t>(</a:t>
            </a:r>
            <a:r>
              <a:rPr lang="en-US" altLang="en-US" i="1"/>
              <a:t>E</a:t>
            </a:r>
            <a:r>
              <a:rPr lang="en-US" altLang="en-US" baseline="-25000"/>
              <a:t>1</a:t>
            </a:r>
            <a:r>
              <a:rPr lang="en-IN" altLang="en-US"/>
              <a:t> ⨝</a:t>
            </a:r>
            <a:r>
              <a:rPr lang="en-US" altLang="en-US" i="1"/>
              <a:t> </a:t>
            </a:r>
            <a:r>
              <a:rPr lang="en-US" altLang="en-US" baseline="-25000">
                <a:sym typeface="Symbol" panose="05050102010706020507" pitchFamily="18" charset="2"/>
              </a:rPr>
              <a:t></a:t>
            </a:r>
            <a:r>
              <a:rPr lang="en-US" altLang="en-US" baseline="-46000">
                <a:sym typeface="Greek Symbols" pitchFamily="18" charset="2"/>
              </a:rPr>
              <a:t>1</a:t>
            </a:r>
            <a:r>
              <a:rPr lang="en-US" altLang="en-US" baseline="-25000">
                <a:sym typeface="Symbol" panose="05050102010706020507" pitchFamily="18" charset="2"/>
              </a:rPr>
              <a:t> </a:t>
            </a:r>
            <a:r>
              <a:rPr lang="en-US" altLang="en-US" i="1"/>
              <a:t>E</a:t>
            </a:r>
            <a:r>
              <a:rPr lang="en-US" altLang="en-US" i="1" baseline="-25000"/>
              <a:t>2</a:t>
            </a:r>
            <a:r>
              <a:rPr lang="en-US" altLang="en-US"/>
              <a:t>) </a:t>
            </a:r>
            <a:r>
              <a:rPr lang="en-IN" altLang="en-US"/>
              <a:t>⨝</a:t>
            </a:r>
            <a:r>
              <a:rPr lang="en-US" altLang="en-US" baseline="-25000">
                <a:sym typeface="Symbol" panose="05050102010706020507" pitchFamily="18" charset="2"/>
              </a:rPr>
              <a:t> </a:t>
            </a:r>
            <a:r>
              <a:rPr lang="en-US" altLang="en-US" baseline="-46000">
                <a:sym typeface="Greek Symbols" pitchFamily="18" charset="2"/>
              </a:rPr>
              <a:t>2 </a:t>
            </a:r>
            <a:r>
              <a:rPr lang="en-US" altLang="en-US" baseline="-25000">
                <a:sym typeface="Symbol" panose="05050102010706020507" pitchFamily="18" charset="2"/>
              </a:rPr>
              <a:t> </a:t>
            </a:r>
            <a:r>
              <a:rPr lang="en-US" altLang="en-US" baseline="-46000">
                <a:sym typeface="Greek Symbols" pitchFamily="18" charset="2"/>
              </a:rPr>
              <a:t>3 </a:t>
            </a:r>
            <a:r>
              <a:rPr lang="en-US" altLang="en-US" i="1"/>
              <a:t>E</a:t>
            </a:r>
            <a:r>
              <a:rPr lang="en-US" altLang="en-US" i="1" baseline="-25000"/>
              <a:t>3</a:t>
            </a:r>
            <a:r>
              <a:rPr lang="en-US" altLang="en-US" i="1"/>
              <a:t>    </a:t>
            </a:r>
            <a:r>
              <a:rPr lang="en-IN"/>
              <a:t>≡    </a:t>
            </a:r>
            <a:r>
              <a:rPr lang="en-US" altLang="en-US" i="1"/>
              <a:t>E</a:t>
            </a:r>
            <a:r>
              <a:rPr lang="en-US" altLang="en-US" baseline="-25000"/>
              <a:t>1</a:t>
            </a:r>
            <a:r>
              <a:rPr lang="en-IN" altLang="en-US"/>
              <a:t> ⨝</a:t>
            </a:r>
            <a:r>
              <a:rPr lang="en-US" altLang="en-US" baseline="-25000">
                <a:sym typeface="Symbol" panose="05050102010706020507" pitchFamily="18" charset="2"/>
              </a:rPr>
              <a:t></a:t>
            </a:r>
            <a:r>
              <a:rPr lang="en-US" altLang="en-US" baseline="-46000">
                <a:sym typeface="Greek Symbols" pitchFamily="18" charset="2"/>
              </a:rPr>
              <a:t>1 </a:t>
            </a:r>
            <a:r>
              <a:rPr lang="en-US" altLang="en-US" baseline="-25000">
                <a:sym typeface="Symbol" panose="05050102010706020507" pitchFamily="18" charset="2"/>
              </a:rPr>
              <a:t> </a:t>
            </a:r>
            <a:r>
              <a:rPr lang="en-US" altLang="en-US" baseline="-46000">
                <a:sym typeface="Greek Symbols" pitchFamily="18" charset="2"/>
              </a:rPr>
              <a:t>3</a:t>
            </a:r>
            <a:r>
              <a:rPr lang="en-US" altLang="en-US"/>
              <a:t> (</a:t>
            </a:r>
            <a:r>
              <a:rPr lang="en-US" altLang="en-US" i="1"/>
              <a:t>E</a:t>
            </a:r>
            <a:r>
              <a:rPr lang="en-US" altLang="en-US" baseline="-25000"/>
              <a:t>2</a:t>
            </a:r>
            <a:r>
              <a:rPr lang="en-IN" altLang="en-US"/>
              <a:t> ⨝</a:t>
            </a:r>
            <a:r>
              <a:rPr lang="en-US" altLang="en-US" baseline="-25000">
                <a:sym typeface="Symbol" panose="05050102010706020507" pitchFamily="18" charset="2"/>
              </a:rPr>
              <a:t> </a:t>
            </a:r>
            <a:r>
              <a:rPr lang="en-US" altLang="en-US" baseline="-46000">
                <a:sym typeface="Greek Symbols" pitchFamily="18" charset="2"/>
              </a:rPr>
              <a:t>2</a:t>
            </a:r>
            <a:r>
              <a:rPr lang="en-US" altLang="en-US" i="1"/>
              <a:t> E</a:t>
            </a:r>
            <a:r>
              <a:rPr lang="en-US" altLang="en-US" baseline="-25000"/>
              <a:t>3</a:t>
            </a:r>
            <a:r>
              <a:rPr lang="en-US" altLang="en-US"/>
              <a:t>)</a:t>
            </a:r>
            <a:br>
              <a:rPr lang="en-US" altLang="en-US"/>
            </a:br>
            <a:r>
              <a:rPr lang="en-US" altLang="en-US"/>
              <a:t>     </a:t>
            </a:r>
            <a:br>
              <a:rPr lang="en-US" altLang="en-US"/>
            </a:br>
            <a:r>
              <a:rPr lang="en-US" altLang="en-US"/>
              <a:t>     where </a:t>
            </a:r>
            <a:r>
              <a:rPr lang="en-US" altLang="en-US">
                <a:sym typeface="Symbol" panose="05050102010706020507" pitchFamily="18" charset="2"/>
              </a:rPr>
              <a:t></a:t>
            </a:r>
            <a:r>
              <a:rPr lang="en-US" altLang="en-US" i="1" baseline="-25000">
                <a:sym typeface="Greek Symbols" pitchFamily="18" charset="2"/>
              </a:rPr>
              <a:t>2</a:t>
            </a:r>
            <a:r>
              <a:rPr lang="en-US" altLang="en-US" i="1">
                <a:sym typeface="Greek Symbols" pitchFamily="18" charset="2"/>
              </a:rPr>
              <a:t> </a:t>
            </a:r>
            <a:r>
              <a:rPr lang="en-US" altLang="en-US">
                <a:sym typeface="Greek Symbols" pitchFamily="18" charset="2"/>
              </a:rPr>
              <a:t>involves attributes from only </a:t>
            </a:r>
            <a:r>
              <a:rPr lang="en-US" altLang="en-US" i="1">
                <a:sym typeface="Greek Symbols" pitchFamily="18" charset="2"/>
              </a:rPr>
              <a:t>E</a:t>
            </a:r>
            <a:r>
              <a:rPr lang="en-US" altLang="en-US" baseline="-25000">
                <a:sym typeface="Greek Symbols" pitchFamily="18" charset="2"/>
              </a:rPr>
              <a:t>2</a:t>
            </a:r>
            <a:r>
              <a:rPr lang="en-US" altLang="en-US">
                <a:sym typeface="Greek Symbols" pitchFamily="18" charset="2"/>
              </a:rPr>
              <a:t> and </a:t>
            </a:r>
            <a:r>
              <a:rPr lang="en-US" altLang="en-US" i="1">
                <a:sym typeface="Greek Symbols" pitchFamily="18" charset="2"/>
              </a:rPr>
              <a:t>E</a:t>
            </a:r>
            <a:r>
              <a:rPr lang="en-US" altLang="en-US" i="1" baseline="-25000">
                <a:sym typeface="Greek Symbols" pitchFamily="18" charset="2"/>
              </a:rPr>
              <a:t>3</a:t>
            </a:r>
            <a:r>
              <a:rPr lang="en-US" altLang="en-US" i="1">
                <a:sym typeface="Greek Symbols" pitchFamily="18" charset="2"/>
              </a:rPr>
              <a:t>.</a:t>
            </a:r>
          </a:p>
        </p:txBody>
      </p:sp>
      <p:sp>
        <p:nvSpPr>
          <p:cNvPr id="4" name="Object 3">
            <a:extLst>
              <a:ext uri="{FF2B5EF4-FFF2-40B4-BE49-F238E27FC236}">
                <a16:creationId xmlns:a16="http://schemas.microsoft.com/office/drawing/2014/main" id="{84B99422-6334-4E45-9086-F1F2684CA3D1}"/>
              </a:ext>
            </a:extLst>
          </p:cNvPr>
          <p:cNvSpPr txBox="1"/>
          <p:nvPr/>
        </p:nvSpPr>
        <p:spPr bwMode="auto">
          <a:xfrm>
            <a:off x="2378709" y="3891490"/>
            <a:ext cx="2094310" cy="342900"/>
          </a:xfrm>
          <a:prstGeom prst="rect">
            <a:avLst/>
          </a:prstGeom>
          <a:noFill/>
          <a:ln>
            <a:noFill/>
          </a:ln>
          <a:effectLst/>
        </p:spPr>
        <p:txBody>
          <a:bodyPr>
            <a:norm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94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942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427"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Rectangle 2">
            <a:extLst>
              <a:ext uri="{FF2B5EF4-FFF2-40B4-BE49-F238E27FC236}">
                <a16:creationId xmlns:a16="http://schemas.microsoft.com/office/drawing/2014/main" id="{13BE5181-BC0D-4E3C-B803-BDBB6753C8E0}"/>
              </a:ext>
            </a:extLst>
          </p:cNvPr>
          <p:cNvSpPr>
            <a:spLocks noGrp="1" noChangeArrowheads="1"/>
          </p:cNvSpPr>
          <p:nvPr>
            <p:ph type="title"/>
          </p:nvPr>
        </p:nvSpPr>
        <p:spPr>
          <a:xfrm>
            <a:off x="1868091" y="41672"/>
            <a:ext cx="6057900" cy="457200"/>
          </a:xfrm>
        </p:spPr>
        <p:txBody>
          <a:bodyPr/>
          <a:lstStyle/>
          <a:p>
            <a:pPr>
              <a:defRPr/>
            </a:pPr>
            <a:r>
              <a:rPr lang="en-US" altLang="en-US">
                <a:effectLst>
                  <a:outerShdw blurRad="38100" dist="38100" dir="2700000" algn="tl">
                    <a:srgbClr val="C0C0C0"/>
                  </a:outerShdw>
                </a:effectLst>
              </a:rPr>
              <a:t>Pictorial Depiction of Equivalence Rules</a:t>
            </a:r>
          </a:p>
        </p:txBody>
      </p:sp>
      <p:pic>
        <p:nvPicPr>
          <p:cNvPr id="3" name="Graphic 2">
            <a:extLst>
              <a:ext uri="{FF2B5EF4-FFF2-40B4-BE49-F238E27FC236}">
                <a16:creationId xmlns:a16="http://schemas.microsoft.com/office/drawing/2014/main" id="{BBF349FB-4CB9-462F-A282-31330CD919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0471" y="799484"/>
            <a:ext cx="5188382" cy="3849856"/>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a:extLst>
              <a:ext uri="{FF2B5EF4-FFF2-40B4-BE49-F238E27FC236}">
                <a16:creationId xmlns:a16="http://schemas.microsoft.com/office/drawing/2014/main" id="{6B49CD74-8487-4512-88D7-665692A992D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Equivalence Rules (Cont.)</a:t>
            </a:r>
          </a:p>
        </p:txBody>
      </p:sp>
      <p:sp>
        <p:nvSpPr>
          <p:cNvPr id="25603" name="Rectangle 3">
            <a:extLst>
              <a:ext uri="{FF2B5EF4-FFF2-40B4-BE49-F238E27FC236}">
                <a16:creationId xmlns:a16="http://schemas.microsoft.com/office/drawing/2014/main" id="{D1631F66-0C00-49F9-97DF-D953852A7E86}"/>
              </a:ext>
            </a:extLst>
          </p:cNvPr>
          <p:cNvSpPr>
            <a:spLocks noGrp="1" noChangeArrowheads="1"/>
          </p:cNvSpPr>
          <p:nvPr>
            <p:ph idx="1"/>
          </p:nvPr>
        </p:nvSpPr>
        <p:spPr>
          <a:xfrm>
            <a:off x="1648327" y="826873"/>
            <a:ext cx="5775158" cy="4025979"/>
          </a:xfrm>
        </p:spPr>
        <p:txBody>
          <a:bodyPr/>
          <a:lstStyle/>
          <a:p>
            <a:pPr>
              <a:buNone/>
            </a:pPr>
            <a:r>
              <a:rPr lang="en-US" altLang="en-US"/>
              <a:t>7.	The selection operation distributes over the theta join operation under the following two conditions:</a:t>
            </a:r>
            <a:br>
              <a:rPr lang="en-US" altLang="en-US"/>
            </a:br>
            <a:r>
              <a:rPr lang="en-US" altLang="en-US"/>
              <a:t>(a)  When all the attributes in </a:t>
            </a:r>
            <a:r>
              <a:rPr lang="en-US" altLang="en-US">
                <a:sym typeface="Symbol" panose="05050102010706020507" pitchFamily="18" charset="2"/>
              </a:rPr>
              <a:t></a:t>
            </a:r>
            <a:r>
              <a:rPr lang="en-US" altLang="en-US" baseline="-25000">
                <a:sym typeface="Greek Symbols" pitchFamily="18" charset="2"/>
              </a:rPr>
              <a:t>0 </a:t>
            </a:r>
            <a:r>
              <a:rPr lang="en-US" altLang="en-US">
                <a:sym typeface="Greek Symbols" pitchFamily="18" charset="2"/>
              </a:rPr>
              <a:t> involve only the attributes of one </a:t>
            </a:r>
            <a:br>
              <a:rPr lang="en-US" altLang="en-US">
                <a:sym typeface="Greek Symbols" pitchFamily="18" charset="2"/>
              </a:rPr>
            </a:br>
            <a:r>
              <a:rPr lang="en-US" altLang="en-US">
                <a:sym typeface="Greek Symbols" pitchFamily="18" charset="2"/>
              </a:rPr>
              <a:t>       of the expressions (</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being joined.</a:t>
            </a:r>
            <a:br>
              <a:rPr lang="en-US" altLang="en-US">
                <a:sym typeface="Greek Symbols" pitchFamily="18" charset="2"/>
              </a:rPr>
            </a:br>
            <a:br>
              <a:rPr lang="en-US" altLang="en-US">
                <a:sym typeface="Greek Symbols" pitchFamily="18" charset="2"/>
              </a:rPr>
            </a:br>
            <a:r>
              <a:rPr lang="en-US" altLang="en-US">
                <a:sym typeface="Greek Symbols" pitchFamily="18" charset="2"/>
              </a:rPr>
              <a:t>                </a:t>
            </a:r>
            <a:r>
              <a:rPr lang="en-US" altLang="en-US">
                <a:sym typeface="Symbol" panose="05050102010706020507" pitchFamily="18" charset="2"/>
              </a:rPr>
              <a:t></a:t>
            </a:r>
            <a:r>
              <a:rPr lang="en-US" altLang="en-US" baseline="-25000">
                <a:sym typeface="Symbol" panose="05050102010706020507" pitchFamily="18" charset="2"/>
              </a:rPr>
              <a:t></a:t>
            </a:r>
            <a:r>
              <a:rPr lang="en-US" altLang="en-US" baseline="-46000">
                <a:sym typeface="Greek Symbols" pitchFamily="18" charset="2"/>
              </a:rPr>
              <a:t>0 </a:t>
            </a:r>
            <a:r>
              <a:rPr lang="en-US" altLang="en-US">
                <a:sym typeface="Symbol" panose="05050102010706020507" pitchFamily="18" charset="2"/>
              </a:rPr>
              <a:t>E</a:t>
            </a:r>
            <a:r>
              <a:rPr lang="en-US" altLang="en-US" baseline="-25000">
                <a:sym typeface="Symbol" panose="05050102010706020507" pitchFamily="18" charset="2"/>
              </a:rPr>
              <a:t>1 </a:t>
            </a:r>
            <a:r>
              <a:rPr lang="en-IN" altLang="en-US"/>
              <a:t>⨝</a:t>
            </a:r>
            <a:r>
              <a:rPr lang="en-US" altLang="en-US" baseline="-25000">
                <a:sym typeface="Symbol" panose="05050102010706020507" pitchFamily="18" charset="2"/>
              </a:rPr>
              <a:t> </a:t>
            </a:r>
            <a:r>
              <a:rPr lang="en-US" altLang="en-US">
                <a:sym typeface="Symbol" panose="05050102010706020507" pitchFamily="18" charset="2"/>
              </a:rPr>
              <a:t>E</a:t>
            </a:r>
            <a:r>
              <a:rPr lang="en-US" altLang="en-US" baseline="-25000">
                <a:sym typeface="Symbol" panose="05050102010706020507" pitchFamily="18" charset="2"/>
              </a:rPr>
              <a:t>2</a:t>
            </a:r>
            <a:r>
              <a:rPr lang="en-US" altLang="en-US">
                <a:sym typeface="Symbol" panose="05050102010706020507" pitchFamily="18" charset="2"/>
              </a:rPr>
              <a:t>)      </a:t>
            </a:r>
            <a:r>
              <a:rPr lang="en-IN"/>
              <a:t>≡    </a:t>
            </a:r>
            <a:r>
              <a:rPr lang="en-US" altLang="en-US">
                <a:sym typeface="Symbol" panose="05050102010706020507" pitchFamily="18" charset="2"/>
              </a:rPr>
              <a:t> (</a:t>
            </a:r>
            <a:r>
              <a:rPr lang="en-US" altLang="en-US" baseline="-25000">
                <a:sym typeface="Symbol" panose="05050102010706020507" pitchFamily="18" charset="2"/>
              </a:rPr>
              <a:t></a:t>
            </a:r>
            <a:r>
              <a:rPr lang="en-US" altLang="en-US" baseline="-46000">
                <a:sym typeface="Greek Symbols" pitchFamily="18" charset="2"/>
              </a:rPr>
              <a:t>0</a:t>
            </a:r>
            <a:r>
              <a:rPr lang="en-US" altLang="en-US">
                <a:sym typeface="Symbol" panose="05050102010706020507" pitchFamily="18" charset="2"/>
              </a:rPr>
              <a:t>(E</a:t>
            </a:r>
            <a:r>
              <a:rPr lang="en-US" altLang="en-US" baseline="-25000">
                <a:sym typeface="Symbol" panose="05050102010706020507" pitchFamily="18" charset="2"/>
              </a:rPr>
              <a:t>1</a:t>
            </a:r>
            <a:r>
              <a:rPr lang="en-US" altLang="en-US">
                <a:sym typeface="Symbol" panose="05050102010706020507" pitchFamily="18" charset="2"/>
              </a:rPr>
              <a:t>)) </a:t>
            </a:r>
            <a:r>
              <a:rPr lang="en-IN" altLang="en-US"/>
              <a:t>⨝</a:t>
            </a:r>
            <a:r>
              <a:rPr lang="en-US" altLang="en-US" baseline="-25000">
                <a:sym typeface="Symbol" panose="05050102010706020507" pitchFamily="18" charset="2"/>
              </a:rPr>
              <a:t> </a:t>
            </a:r>
            <a:r>
              <a:rPr lang="en-US" altLang="en-US">
                <a:sym typeface="Symbol" panose="05050102010706020507" pitchFamily="18" charset="2"/>
              </a:rPr>
              <a:t>E</a:t>
            </a:r>
            <a:r>
              <a:rPr lang="en-US" altLang="en-US" baseline="-25000">
                <a:sym typeface="Symbol" panose="05050102010706020507" pitchFamily="18" charset="2"/>
              </a:rPr>
              <a:t>2</a:t>
            </a:r>
            <a:r>
              <a:rPr lang="en-US" altLang="en-US">
                <a:sym typeface="Greek Symbols" pitchFamily="18" charset="2"/>
              </a:rPr>
              <a:t> </a:t>
            </a:r>
            <a:br>
              <a:rPr lang="en-US" altLang="en-US">
                <a:sym typeface="Greek Symbols" pitchFamily="18" charset="2"/>
              </a:rPr>
            </a:br>
            <a:endParaRPr lang="en-US" altLang="en-US">
              <a:sym typeface="Greek Symbols" pitchFamily="18" charset="2"/>
            </a:endParaRPr>
          </a:p>
          <a:p>
            <a:pPr>
              <a:buFont typeface="Monotype Sorts" pitchFamily="-65" charset="2"/>
              <a:buNone/>
            </a:pPr>
            <a:r>
              <a:rPr lang="en-US" altLang="en-US">
                <a:sym typeface="Greek Symbols" pitchFamily="18" charset="2"/>
              </a:rPr>
              <a:t>	(b) When </a:t>
            </a:r>
            <a:r>
              <a:rPr lang="en-US" altLang="en-US">
                <a:sym typeface="Symbol" panose="05050102010706020507" pitchFamily="18" charset="2"/>
              </a:rPr>
              <a:t></a:t>
            </a:r>
            <a:r>
              <a:rPr lang="en-US" altLang="en-US" baseline="-25000">
                <a:sym typeface="Greek Symbols" pitchFamily="18" charset="2"/>
              </a:rPr>
              <a:t>1 </a:t>
            </a:r>
            <a:r>
              <a:rPr lang="en-US" altLang="en-US">
                <a:sym typeface="Greek Symbols" pitchFamily="18" charset="2"/>
              </a:rPr>
              <a:t>involves only the attributes of </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and</a:t>
            </a:r>
            <a:r>
              <a:rPr lang="en-US" altLang="en-US" i="1">
                <a:sym typeface="Greek Symbols" pitchFamily="18" charset="2"/>
              </a:rPr>
              <a:t> </a:t>
            </a:r>
            <a:r>
              <a:rPr lang="en-US" altLang="en-US">
                <a:sym typeface="Symbol" panose="05050102010706020507" pitchFamily="18" charset="2"/>
              </a:rPr>
              <a:t></a:t>
            </a:r>
            <a:r>
              <a:rPr lang="en-US" altLang="en-US" baseline="-25000">
                <a:sym typeface="Greek Symbols" pitchFamily="18" charset="2"/>
              </a:rPr>
              <a:t>2 </a:t>
            </a:r>
            <a:r>
              <a:rPr lang="en-US" altLang="en-US">
                <a:sym typeface="Greek Symbols" pitchFamily="18" charset="2"/>
              </a:rPr>
              <a:t> involves  </a:t>
            </a:r>
            <a:br>
              <a:rPr lang="en-US" altLang="en-US">
                <a:sym typeface="Greek Symbols" pitchFamily="18" charset="2"/>
              </a:rPr>
            </a:br>
            <a:r>
              <a:rPr lang="en-US" altLang="en-US">
                <a:sym typeface="Greek Symbols" pitchFamily="18" charset="2"/>
              </a:rPr>
              <a:t>      only the attributes of </a:t>
            </a:r>
            <a:r>
              <a:rPr lang="en-US" altLang="en-US" i="1">
                <a:sym typeface="Greek Symbols" pitchFamily="18" charset="2"/>
              </a:rPr>
              <a:t>E</a:t>
            </a:r>
            <a:r>
              <a:rPr lang="en-US" altLang="en-US" baseline="-25000">
                <a:sym typeface="Greek Symbols" pitchFamily="18" charset="2"/>
              </a:rPr>
              <a:t>2</a:t>
            </a:r>
            <a:r>
              <a:rPr lang="en-US" altLang="en-US">
                <a:sym typeface="Greek Symbols" pitchFamily="18" charset="2"/>
              </a:rPr>
              <a:t>.</a:t>
            </a:r>
          </a:p>
          <a:p>
            <a:pPr>
              <a:buNone/>
            </a:pPr>
            <a:r>
              <a:rPr lang="en-US" altLang="en-US">
                <a:sym typeface="Symbol" panose="05050102010706020507" pitchFamily="18" charset="2"/>
              </a:rPr>
              <a:t>	                </a:t>
            </a:r>
            <a:r>
              <a:rPr lang="en-US" altLang="en-US" baseline="-25000">
                <a:sym typeface="Symbol" panose="05050102010706020507" pitchFamily="18" charset="2"/>
              </a:rPr>
              <a:t></a:t>
            </a:r>
            <a:r>
              <a:rPr lang="en-US" altLang="en-US" baseline="-46000">
                <a:sym typeface="Greek Symbols" pitchFamily="18" charset="2"/>
              </a:rPr>
              <a:t>1</a:t>
            </a:r>
            <a:r>
              <a:rPr lang="en-US" altLang="en-US" baseline="-25000">
                <a:sym typeface="Symbol" panose="05050102010706020507" pitchFamily="18" charset="2"/>
              </a:rPr>
              <a:t> </a:t>
            </a:r>
            <a:r>
              <a:rPr lang="en-US" altLang="en-US" baseline="-25000">
                <a:sym typeface="Greek Symbols" pitchFamily="18" charset="2"/>
              </a:rPr>
              <a:t> </a:t>
            </a:r>
            <a:r>
              <a:rPr lang="en-US" altLang="en-US" baseline="-25000">
                <a:sym typeface="Symbol" panose="05050102010706020507" pitchFamily="18" charset="2"/>
              </a:rPr>
              <a:t></a:t>
            </a:r>
            <a:r>
              <a:rPr lang="en-US" altLang="en-US" baseline="-46000">
                <a:sym typeface="Greek Symbols" pitchFamily="18" charset="2"/>
              </a:rPr>
              <a:t>2</a:t>
            </a:r>
            <a:r>
              <a:rPr lang="en-US" altLang="en-US" baseline="-25000">
                <a:sym typeface="Symbol" panose="05050102010706020507" pitchFamily="18" charset="2"/>
              </a:rPr>
              <a:t> </a:t>
            </a:r>
            <a:r>
              <a:rPr lang="en-US" altLang="en-US">
                <a:sym typeface="Symbol" panose="05050102010706020507" pitchFamily="18" charset="2"/>
              </a:rPr>
              <a:t>E</a:t>
            </a:r>
            <a:r>
              <a:rPr lang="en-US" altLang="en-US" baseline="-25000">
                <a:sym typeface="Symbol" panose="05050102010706020507" pitchFamily="18" charset="2"/>
              </a:rPr>
              <a:t>1</a:t>
            </a:r>
            <a:r>
              <a:rPr lang="en-US" altLang="en-US">
                <a:sym typeface="Symbol" panose="05050102010706020507" pitchFamily="18" charset="2"/>
              </a:rPr>
              <a:t> </a:t>
            </a:r>
            <a:r>
              <a:rPr lang="en-IN" altLang="en-US"/>
              <a:t>⨝</a:t>
            </a:r>
            <a:r>
              <a:rPr lang="en-US" altLang="en-US" baseline="-25000">
                <a:sym typeface="Symbol" panose="05050102010706020507" pitchFamily="18" charset="2"/>
              </a:rPr>
              <a:t> </a:t>
            </a:r>
            <a:r>
              <a:rPr lang="en-US" altLang="en-US">
                <a:sym typeface="Symbol" panose="05050102010706020507" pitchFamily="18" charset="2"/>
              </a:rPr>
              <a:t>E</a:t>
            </a:r>
            <a:r>
              <a:rPr lang="en-US" altLang="en-US" baseline="-25000">
                <a:sym typeface="Symbol" panose="05050102010706020507" pitchFamily="18" charset="2"/>
              </a:rPr>
              <a:t>2</a:t>
            </a:r>
            <a:r>
              <a:rPr lang="en-US" altLang="en-US">
                <a:sym typeface="Symbol" panose="05050102010706020507" pitchFamily="18" charset="2"/>
              </a:rPr>
              <a:t>)     </a:t>
            </a:r>
            <a:r>
              <a:rPr lang="en-IN"/>
              <a:t>≡</a:t>
            </a:r>
            <a:r>
              <a:rPr lang="en-US" altLang="en-US">
                <a:sym typeface="Symbol" panose="05050102010706020507" pitchFamily="18" charset="2"/>
              </a:rPr>
              <a:t>      (</a:t>
            </a:r>
            <a:r>
              <a:rPr lang="en-US" altLang="en-US" baseline="-25000">
                <a:sym typeface="Symbol" panose="05050102010706020507" pitchFamily="18" charset="2"/>
              </a:rPr>
              <a:t></a:t>
            </a:r>
            <a:r>
              <a:rPr lang="en-US" altLang="en-US" baseline="-46000">
                <a:sym typeface="Greek Symbols" pitchFamily="18" charset="2"/>
              </a:rPr>
              <a:t>1</a:t>
            </a:r>
            <a:r>
              <a:rPr lang="en-US" altLang="en-US">
                <a:sym typeface="Symbol" panose="05050102010706020507" pitchFamily="18" charset="2"/>
              </a:rPr>
              <a:t>(E</a:t>
            </a:r>
            <a:r>
              <a:rPr lang="en-US" altLang="en-US" baseline="-25000">
                <a:sym typeface="Symbol" panose="05050102010706020507" pitchFamily="18" charset="2"/>
              </a:rPr>
              <a:t>1</a:t>
            </a:r>
            <a:r>
              <a:rPr lang="en-US" altLang="en-US">
                <a:sym typeface="Symbol" panose="05050102010706020507" pitchFamily="18" charset="2"/>
              </a:rPr>
              <a:t>))</a:t>
            </a:r>
            <a:r>
              <a:rPr lang="en-IN" altLang="en-US"/>
              <a:t> ⨝</a:t>
            </a:r>
            <a:r>
              <a:rPr lang="en-US" altLang="en-US" baseline="-25000">
                <a:sym typeface="Symbol" panose="05050102010706020507" pitchFamily="18" charset="2"/>
              </a:rPr>
              <a:t></a:t>
            </a:r>
            <a:r>
              <a:rPr lang="en-US" altLang="en-US">
                <a:sym typeface="Symbol" panose="05050102010706020507" pitchFamily="18" charset="2"/>
              </a:rPr>
              <a:t> (</a:t>
            </a:r>
            <a:r>
              <a:rPr lang="en-US" altLang="en-US" baseline="-25000">
                <a:sym typeface="Symbol" panose="05050102010706020507" pitchFamily="18" charset="2"/>
              </a:rPr>
              <a:t></a:t>
            </a:r>
            <a:r>
              <a:rPr lang="en-US" altLang="en-US" baseline="-46000">
                <a:sym typeface="Greek Symbols" pitchFamily="18" charset="2"/>
              </a:rPr>
              <a:t>2</a:t>
            </a:r>
            <a:r>
              <a:rPr lang="en-US" altLang="en-US">
                <a:sym typeface="Symbol" panose="05050102010706020507" pitchFamily="18" charset="2"/>
              </a:rPr>
              <a:t>(E</a:t>
            </a:r>
            <a:r>
              <a:rPr lang="en-US" altLang="en-US" baseline="-25000">
                <a:sym typeface="Symbol" panose="05050102010706020507" pitchFamily="18" charset="2"/>
              </a:rPr>
              <a:t>2</a:t>
            </a:r>
            <a:r>
              <a:rPr lang="en-US" altLang="en-US">
                <a:sym typeface="Symbol" panose="05050102010706020507" pitchFamily="18" charset="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603">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2560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a:extLst>
              <a:ext uri="{FF2B5EF4-FFF2-40B4-BE49-F238E27FC236}">
                <a16:creationId xmlns:a16="http://schemas.microsoft.com/office/drawing/2014/main" id="{B646A50B-011F-454A-8351-8C638211E95B}"/>
              </a:ext>
            </a:extLst>
          </p:cNvPr>
          <p:cNvSpPr>
            <a:spLocks noGrp="1" noChangeArrowheads="1"/>
          </p:cNvSpPr>
          <p:nvPr>
            <p:ph idx="1"/>
          </p:nvPr>
        </p:nvSpPr>
        <p:spPr>
          <a:xfrm>
            <a:off x="1655545" y="826873"/>
            <a:ext cx="5818472" cy="4025979"/>
          </a:xfrm>
        </p:spPr>
        <p:txBody>
          <a:bodyPr/>
          <a:lstStyle/>
          <a:p>
            <a:pPr>
              <a:buNone/>
              <a:tabLst>
                <a:tab pos="2315766" algn="ctr"/>
              </a:tabLst>
            </a:pPr>
            <a:r>
              <a:rPr lang="en-US" altLang="en-US"/>
              <a:t>8.	The projection operation distributes over the theta join operation as follows:</a:t>
            </a:r>
          </a:p>
          <a:p>
            <a:pPr>
              <a:buNone/>
              <a:tabLst>
                <a:tab pos="2315766" algn="ctr"/>
              </a:tabLst>
            </a:pPr>
            <a:r>
              <a:rPr lang="en-US" altLang="en-US"/>
              <a:t>	(a) if </a:t>
            </a:r>
            <a:r>
              <a:rPr kumimoji="0" lang="en-US" altLang="en-US">
                <a:solidFill>
                  <a:srgbClr val="000000"/>
                </a:solidFill>
                <a:sym typeface="Symbol" panose="05050102010706020507" pitchFamily="18" charset="2"/>
              </a:rPr>
              <a:t></a:t>
            </a:r>
            <a:r>
              <a:rPr lang="en-US" altLang="en-US">
                <a:sym typeface="Greek Symbols" pitchFamily="18" charset="2"/>
              </a:rPr>
              <a:t> involves only attributes from </a:t>
            </a:r>
            <a:r>
              <a:rPr lang="en-US" altLang="en-US" i="1">
                <a:sym typeface="Greek Symbols" pitchFamily="18" charset="2"/>
              </a:rPr>
              <a:t>L</a:t>
            </a:r>
            <a:r>
              <a:rPr lang="en-US" altLang="en-US" baseline="-25000">
                <a:sym typeface="Greek Symbols" pitchFamily="18" charset="2"/>
              </a:rPr>
              <a:t>1</a:t>
            </a:r>
            <a:r>
              <a:rPr lang="en-US" altLang="en-US">
                <a:sym typeface="Greek Symbols" pitchFamily="18" charset="2"/>
              </a:rPr>
              <a:t> </a:t>
            </a:r>
            <a:r>
              <a:rPr lang="en-US" altLang="en-US">
                <a:sym typeface="Symbol" panose="05050102010706020507" pitchFamily="18" charset="2"/>
              </a:rPr>
              <a:t> </a:t>
            </a:r>
            <a:r>
              <a:rPr lang="en-US" altLang="en-US" i="1">
                <a:sym typeface="Symbol" panose="05050102010706020507" pitchFamily="18" charset="2"/>
              </a:rPr>
              <a:t>L</a:t>
            </a:r>
            <a:r>
              <a:rPr lang="en-US" altLang="en-US" baseline="-25000">
                <a:sym typeface="Symbol" panose="05050102010706020507" pitchFamily="18" charset="2"/>
              </a:rPr>
              <a:t>2</a:t>
            </a:r>
            <a:r>
              <a:rPr lang="en-US" altLang="en-US">
                <a:sym typeface="Symbol" panose="05050102010706020507" pitchFamily="18" charset="2"/>
              </a:rPr>
              <a:t>:</a:t>
            </a:r>
            <a:br>
              <a:rPr lang="en-US" altLang="en-US">
                <a:sym typeface="Symbol" panose="05050102010706020507" pitchFamily="18" charset="2"/>
              </a:rPr>
            </a:br>
            <a:r>
              <a:rPr lang="en-IN" altLang="en-US">
                <a:sym typeface="Symbol" panose="05050102010706020507" pitchFamily="18" charset="2"/>
              </a:rPr>
              <a:t>         </a:t>
            </a:r>
            <a:r>
              <a:rPr lang="en-US" altLang="en-US">
                <a:ea typeface="MS PGothic" panose="020B0600070205080204" pitchFamily="34" charset="-128"/>
                <a:sym typeface="Symbol" panose="05050102010706020507" pitchFamily="18" charset="2"/>
              </a:rPr>
              <a:t> </a:t>
            </a:r>
            <a:r>
              <a:rPr lang="en-IN" baseline="-25000"/>
              <a:t>L</a:t>
            </a:r>
            <a:r>
              <a:rPr lang="en-US" altLang="en-US" baseline="-46000">
                <a:sym typeface="Greek Symbols" pitchFamily="18" charset="2"/>
              </a:rPr>
              <a:t>1</a:t>
            </a:r>
            <a:r>
              <a:rPr lang="en-IN" baseline="-25000"/>
              <a:t> </a:t>
            </a:r>
            <a:r>
              <a:rPr lang="en-US" altLang="en-US" baseline="-25000">
                <a:sym typeface="Symbol" panose="05050102010706020507" pitchFamily="18" charset="2"/>
              </a:rPr>
              <a:t> </a:t>
            </a:r>
            <a:r>
              <a:rPr lang="en-IN" baseline="-25000"/>
              <a:t>L</a:t>
            </a:r>
            <a:r>
              <a:rPr lang="en-US" baseline="-46000">
                <a:sym typeface="Greek Symbols" pitchFamily="18" charset="2"/>
              </a:rPr>
              <a:t>2</a:t>
            </a:r>
            <a:r>
              <a:rPr lang="en-IN"/>
              <a:t>(</a:t>
            </a:r>
            <a:r>
              <a:rPr lang="en-US" altLang="en-US" i="1"/>
              <a:t>E</a:t>
            </a:r>
            <a:r>
              <a:rPr lang="en-US" altLang="en-US" baseline="-25000"/>
              <a:t>1</a:t>
            </a:r>
            <a:r>
              <a:rPr lang="en-IN" altLang="en-US"/>
              <a:t> ⨝</a:t>
            </a:r>
            <a:r>
              <a:rPr lang="en-US" altLang="en-US" baseline="-25000">
                <a:sym typeface="Symbol" panose="05050102010706020507" pitchFamily="18" charset="2"/>
              </a:rPr>
              <a:t></a:t>
            </a:r>
            <a:r>
              <a:rPr lang="en-US" altLang="en-US" i="1"/>
              <a:t> </a:t>
            </a:r>
            <a:r>
              <a:rPr lang="en-US" altLang="en-US" baseline="-25000">
                <a:sym typeface="Symbol" panose="05050102010706020507" pitchFamily="18" charset="2"/>
              </a:rPr>
              <a:t> </a:t>
            </a:r>
            <a:r>
              <a:rPr lang="en-US" altLang="en-US" i="1"/>
              <a:t>E</a:t>
            </a:r>
            <a:r>
              <a:rPr lang="en-US" altLang="en-US" i="1" baseline="-25000"/>
              <a:t>2</a:t>
            </a:r>
            <a:r>
              <a:rPr lang="en-US" altLang="en-US"/>
              <a:t>)     </a:t>
            </a:r>
            <a:r>
              <a:rPr lang="en-IN"/>
              <a:t>≡     </a:t>
            </a:r>
            <a:r>
              <a:rPr lang="en-US" altLang="en-US">
                <a:ea typeface="MS PGothic" panose="020B0600070205080204" pitchFamily="34" charset="-128"/>
                <a:sym typeface="Symbol" panose="05050102010706020507" pitchFamily="18" charset="2"/>
              </a:rPr>
              <a:t> </a:t>
            </a:r>
            <a:r>
              <a:rPr lang="en-IN" baseline="-25000"/>
              <a:t>L</a:t>
            </a:r>
            <a:r>
              <a:rPr lang="en-US" altLang="en-US" baseline="-46000">
                <a:sym typeface="Greek Symbols" pitchFamily="18" charset="2"/>
              </a:rPr>
              <a:t>1</a:t>
            </a:r>
            <a:r>
              <a:rPr lang="en-IN"/>
              <a:t>(</a:t>
            </a:r>
            <a:r>
              <a:rPr lang="en-US" altLang="en-US" i="1"/>
              <a:t>E</a:t>
            </a:r>
            <a:r>
              <a:rPr lang="en-US" altLang="en-US" baseline="-25000"/>
              <a:t>1</a:t>
            </a:r>
            <a:r>
              <a:rPr lang="en-IN" altLang="en-US"/>
              <a:t>) ⨝</a:t>
            </a:r>
            <a:r>
              <a:rPr lang="en-US" altLang="en-US" baseline="-25000">
                <a:sym typeface="Symbol" panose="05050102010706020507" pitchFamily="18" charset="2"/>
              </a:rPr>
              <a:t></a:t>
            </a:r>
            <a:r>
              <a:rPr lang="en-US" altLang="en-US" i="1"/>
              <a:t> </a:t>
            </a:r>
            <a:r>
              <a:rPr lang="en-US" altLang="en-US">
                <a:ea typeface="MS PGothic" panose="020B0600070205080204" pitchFamily="34" charset="-128"/>
                <a:sym typeface="Symbol" panose="05050102010706020507" pitchFamily="18" charset="2"/>
              </a:rPr>
              <a:t> </a:t>
            </a:r>
            <a:r>
              <a:rPr lang="en-IN" baseline="-25000"/>
              <a:t>L</a:t>
            </a:r>
            <a:r>
              <a:rPr lang="en-US" altLang="en-US" baseline="-46000">
                <a:sym typeface="Greek Symbols" pitchFamily="18" charset="2"/>
              </a:rPr>
              <a:t>2</a:t>
            </a:r>
            <a:r>
              <a:rPr lang="en-IN"/>
              <a:t>(</a:t>
            </a:r>
            <a:r>
              <a:rPr lang="en-US" altLang="en-US" i="1"/>
              <a:t>E</a:t>
            </a:r>
            <a:r>
              <a:rPr lang="en-US" altLang="en-US" i="1" baseline="-25000"/>
              <a:t>2</a:t>
            </a:r>
            <a:r>
              <a:rPr lang="en-IN" altLang="en-US"/>
              <a:t>)</a:t>
            </a:r>
            <a:r>
              <a:rPr lang="en-US" altLang="en-US"/>
              <a:t> </a:t>
            </a:r>
            <a:r>
              <a:rPr lang="en-US" altLang="en-US">
                <a:sym typeface="Symbol" panose="05050102010706020507" pitchFamily="18" charset="2"/>
              </a:rPr>
              <a:t>	</a:t>
            </a:r>
          </a:p>
          <a:p>
            <a:pPr>
              <a:buNone/>
              <a:tabLst>
                <a:tab pos="2315766" algn="ctr"/>
              </a:tabLst>
            </a:pPr>
            <a:r>
              <a:rPr lang="en-US" altLang="en-US">
                <a:sym typeface="Symbol" panose="05050102010706020507" pitchFamily="18" charset="2"/>
              </a:rPr>
              <a:t>	(b) In general, consider a join </a:t>
            </a:r>
            <a:r>
              <a:rPr lang="en-US" altLang="en-US" i="1"/>
              <a:t>E</a:t>
            </a:r>
            <a:r>
              <a:rPr lang="en-US" altLang="en-US" baseline="-25000"/>
              <a:t>1</a:t>
            </a:r>
            <a:r>
              <a:rPr lang="en-IN" altLang="en-US"/>
              <a:t> ⨝</a:t>
            </a:r>
            <a:r>
              <a:rPr lang="en-US" altLang="en-US" baseline="-25000">
                <a:sym typeface="Symbol" panose="05050102010706020507" pitchFamily="18" charset="2"/>
              </a:rPr>
              <a:t></a:t>
            </a:r>
            <a:r>
              <a:rPr lang="en-US" altLang="en-US" i="1"/>
              <a:t> </a:t>
            </a:r>
            <a:r>
              <a:rPr lang="en-US" altLang="en-US" baseline="-25000">
                <a:sym typeface="Symbol" panose="05050102010706020507" pitchFamily="18" charset="2"/>
              </a:rPr>
              <a:t> </a:t>
            </a:r>
            <a:r>
              <a:rPr lang="en-US" altLang="en-US" i="1"/>
              <a:t>E</a:t>
            </a:r>
            <a:r>
              <a:rPr lang="en-US" altLang="en-US" i="1" baseline="-25000"/>
              <a:t>2</a:t>
            </a:r>
            <a:r>
              <a:rPr lang="en-US" altLang="en-US">
                <a:sym typeface="Greek Symbols" pitchFamily="18" charset="2"/>
              </a:rPr>
              <a:t>. </a:t>
            </a:r>
          </a:p>
          <a:p>
            <a:pPr lvl="1">
              <a:tabLst>
                <a:tab pos="2315766" algn="ctr"/>
              </a:tabLst>
            </a:pPr>
            <a:r>
              <a:rPr lang="en-US" altLang="en-US">
                <a:sym typeface="Greek Symbols" pitchFamily="18" charset="2"/>
              </a:rPr>
              <a:t> Let </a:t>
            </a:r>
            <a:r>
              <a:rPr lang="en-US" altLang="en-US" i="1">
                <a:sym typeface="Greek Symbols" pitchFamily="18" charset="2"/>
              </a:rPr>
              <a:t>L</a:t>
            </a:r>
            <a:r>
              <a:rPr lang="en-US" altLang="en-US" baseline="-25000">
                <a:sym typeface="Greek Symbols" pitchFamily="18" charset="2"/>
              </a:rPr>
              <a:t>1</a:t>
            </a:r>
            <a:r>
              <a:rPr lang="en-US" altLang="en-US">
                <a:sym typeface="Greek Symbols" pitchFamily="18" charset="2"/>
              </a:rPr>
              <a:t> and </a:t>
            </a:r>
            <a:r>
              <a:rPr lang="en-US" altLang="en-US" i="1">
                <a:sym typeface="Symbol" panose="05050102010706020507" pitchFamily="18" charset="2"/>
              </a:rPr>
              <a:t>L</a:t>
            </a:r>
            <a:r>
              <a:rPr lang="en-US" altLang="en-US" baseline="-25000">
                <a:sym typeface="Symbol" panose="05050102010706020507" pitchFamily="18" charset="2"/>
              </a:rPr>
              <a:t>2</a:t>
            </a:r>
            <a:r>
              <a:rPr lang="en-US" altLang="en-US">
                <a:sym typeface="Symbol" panose="05050102010706020507" pitchFamily="18" charset="2"/>
              </a:rPr>
              <a:t> be sets of attributes from </a:t>
            </a:r>
            <a:r>
              <a:rPr lang="en-US" altLang="en-US" i="1">
                <a:sym typeface="Symbol" panose="05050102010706020507" pitchFamily="18" charset="2"/>
              </a:rPr>
              <a:t>E</a:t>
            </a:r>
            <a:r>
              <a:rPr lang="en-US" altLang="en-US" baseline="-25000">
                <a:sym typeface="Symbol" panose="05050102010706020507" pitchFamily="18" charset="2"/>
              </a:rPr>
              <a:t>1</a:t>
            </a:r>
            <a:r>
              <a:rPr lang="en-US" altLang="en-US">
                <a:sym typeface="Symbol" panose="05050102010706020507" pitchFamily="18" charset="2"/>
              </a:rPr>
              <a:t> and </a:t>
            </a:r>
            <a:r>
              <a:rPr lang="en-US" altLang="en-US" i="1">
                <a:sym typeface="Greek Symbols" pitchFamily="18" charset="2"/>
              </a:rPr>
              <a:t>E</a:t>
            </a:r>
            <a:r>
              <a:rPr lang="en-US" altLang="en-US" baseline="-25000">
                <a:sym typeface="Greek Symbols" pitchFamily="18" charset="2"/>
              </a:rPr>
              <a:t>2</a:t>
            </a:r>
            <a:r>
              <a:rPr lang="en-US" altLang="en-US">
                <a:sym typeface="Greek Symbols" pitchFamily="18" charset="2"/>
              </a:rPr>
              <a:t>, respectively.  </a:t>
            </a:r>
          </a:p>
          <a:p>
            <a:pPr lvl="1">
              <a:tabLst>
                <a:tab pos="2315766" algn="ctr"/>
              </a:tabLst>
            </a:pPr>
            <a:r>
              <a:rPr lang="en-US" altLang="en-US">
                <a:sym typeface="Greek Symbols" pitchFamily="18" charset="2"/>
              </a:rPr>
              <a:t>Let </a:t>
            </a:r>
            <a:r>
              <a:rPr lang="en-US" altLang="en-US" i="1">
                <a:sym typeface="Symbol" panose="05050102010706020507" pitchFamily="18" charset="2"/>
              </a:rPr>
              <a:t>L</a:t>
            </a:r>
            <a:r>
              <a:rPr lang="en-US" altLang="en-US" baseline="-25000">
                <a:sym typeface="Symbol" panose="05050102010706020507" pitchFamily="18" charset="2"/>
              </a:rPr>
              <a:t>3</a:t>
            </a:r>
            <a:r>
              <a:rPr lang="en-US" altLang="en-US">
                <a:sym typeface="Symbol" panose="05050102010706020507" pitchFamily="18" charset="2"/>
              </a:rPr>
              <a:t> be attributes of </a:t>
            </a:r>
            <a:r>
              <a:rPr lang="en-US" altLang="en-US" i="1">
                <a:sym typeface="Symbol" panose="05050102010706020507" pitchFamily="18" charset="2"/>
              </a:rPr>
              <a:t>E</a:t>
            </a:r>
            <a:r>
              <a:rPr lang="en-US" altLang="en-US" baseline="-25000">
                <a:sym typeface="Symbol" panose="05050102010706020507" pitchFamily="18" charset="2"/>
              </a:rPr>
              <a:t>1</a:t>
            </a:r>
            <a:r>
              <a:rPr lang="en-US" altLang="en-US">
                <a:sym typeface="Symbol" panose="05050102010706020507" pitchFamily="18" charset="2"/>
              </a:rPr>
              <a:t> that are involved in join condition </a:t>
            </a:r>
            <a:r>
              <a:rPr lang="en-US" altLang="en-US" i="1">
                <a:sym typeface="Greek Symbols" pitchFamily="18" charset="2"/>
              </a:rPr>
              <a:t>, </a:t>
            </a:r>
            <a:r>
              <a:rPr lang="en-US" altLang="en-US">
                <a:sym typeface="Greek Symbols" pitchFamily="18" charset="2"/>
              </a:rPr>
              <a:t>but are not in </a:t>
            </a:r>
            <a:r>
              <a:rPr lang="en-US" altLang="en-US" i="1">
                <a:sym typeface="Greek Symbols" pitchFamily="18" charset="2"/>
              </a:rPr>
              <a:t>L</a:t>
            </a:r>
            <a:r>
              <a:rPr lang="en-US" altLang="en-US" baseline="-25000">
                <a:sym typeface="Greek Symbols" pitchFamily="18" charset="2"/>
              </a:rPr>
              <a:t>1</a:t>
            </a:r>
            <a:r>
              <a:rPr lang="en-US" altLang="en-US">
                <a:sym typeface="Greek Symbols" pitchFamily="18" charset="2"/>
              </a:rPr>
              <a:t> </a:t>
            </a:r>
            <a:r>
              <a:rPr lang="en-US" altLang="en-US">
                <a:sym typeface="Symbol" panose="05050102010706020507" pitchFamily="18" charset="2"/>
              </a:rPr>
              <a:t> </a:t>
            </a:r>
            <a:r>
              <a:rPr lang="en-US" altLang="en-US" i="1">
                <a:sym typeface="Symbol" panose="05050102010706020507" pitchFamily="18" charset="2"/>
              </a:rPr>
              <a:t>L</a:t>
            </a:r>
            <a:r>
              <a:rPr lang="en-US" altLang="en-US" baseline="-25000">
                <a:sym typeface="Symbol" panose="05050102010706020507" pitchFamily="18" charset="2"/>
              </a:rPr>
              <a:t>2</a:t>
            </a:r>
            <a:r>
              <a:rPr lang="en-US" altLang="en-US">
                <a:sym typeface="Symbol" panose="05050102010706020507" pitchFamily="18" charset="2"/>
              </a:rPr>
              <a:t>, and</a:t>
            </a:r>
          </a:p>
          <a:p>
            <a:pPr lvl="1">
              <a:tabLst>
                <a:tab pos="2315766" algn="ctr"/>
              </a:tabLst>
            </a:pPr>
            <a:r>
              <a:rPr lang="en-US" altLang="en-US">
                <a:sym typeface="Symbol" panose="05050102010706020507" pitchFamily="18" charset="2"/>
              </a:rPr>
              <a:t> let </a:t>
            </a:r>
            <a:r>
              <a:rPr lang="en-US" altLang="en-US" i="1">
                <a:sym typeface="Greek Symbols" pitchFamily="18" charset="2"/>
              </a:rPr>
              <a:t>L</a:t>
            </a:r>
            <a:r>
              <a:rPr lang="en-US" altLang="en-US" baseline="-25000">
                <a:sym typeface="Greek Symbols" pitchFamily="18" charset="2"/>
              </a:rPr>
              <a:t>4</a:t>
            </a:r>
            <a:r>
              <a:rPr lang="en-US" altLang="en-US">
                <a:sym typeface="Greek Symbols" pitchFamily="18" charset="2"/>
              </a:rPr>
              <a:t> be attributes of </a:t>
            </a:r>
            <a:r>
              <a:rPr lang="en-US" altLang="en-US" i="1">
                <a:sym typeface="Greek Symbols" pitchFamily="18" charset="2"/>
              </a:rPr>
              <a:t>E</a:t>
            </a:r>
            <a:r>
              <a:rPr lang="en-US" altLang="en-US" baseline="-25000">
                <a:sym typeface="Greek Symbols" pitchFamily="18" charset="2"/>
              </a:rPr>
              <a:t>2 </a:t>
            </a:r>
            <a:r>
              <a:rPr lang="en-US" altLang="en-US">
                <a:sym typeface="Greek Symbols" pitchFamily="18" charset="2"/>
              </a:rPr>
              <a:t>that are involved in join condition </a:t>
            </a:r>
            <a:r>
              <a:rPr lang="en-US" altLang="en-US">
                <a:sym typeface="Symbol" panose="05050102010706020507" pitchFamily="18" charset="2"/>
              </a:rPr>
              <a:t></a:t>
            </a:r>
            <a:r>
              <a:rPr lang="en-US" altLang="en-US">
                <a:sym typeface="Greek Symbols" pitchFamily="18" charset="2"/>
              </a:rPr>
              <a:t>, but are not in </a:t>
            </a:r>
            <a:r>
              <a:rPr lang="en-US" altLang="en-US" i="1">
                <a:sym typeface="Greek Symbols" pitchFamily="18" charset="2"/>
              </a:rPr>
              <a:t>L</a:t>
            </a:r>
            <a:r>
              <a:rPr lang="en-US" altLang="en-US" baseline="-25000">
                <a:sym typeface="Greek Symbols" pitchFamily="18" charset="2"/>
              </a:rPr>
              <a:t>1</a:t>
            </a:r>
            <a:r>
              <a:rPr lang="en-US" altLang="en-US">
                <a:sym typeface="Greek Symbols" pitchFamily="18" charset="2"/>
              </a:rPr>
              <a:t> </a:t>
            </a:r>
            <a:r>
              <a:rPr lang="en-US" altLang="en-US">
                <a:sym typeface="Symbol" panose="05050102010706020507" pitchFamily="18" charset="2"/>
              </a:rPr>
              <a:t> </a:t>
            </a:r>
            <a:r>
              <a:rPr lang="en-US" altLang="en-US" i="1">
                <a:sym typeface="Symbol" panose="05050102010706020507" pitchFamily="18" charset="2"/>
              </a:rPr>
              <a:t>L</a:t>
            </a:r>
            <a:r>
              <a:rPr lang="en-US" altLang="en-US" baseline="-25000">
                <a:sym typeface="Symbol" panose="05050102010706020507" pitchFamily="18" charset="2"/>
              </a:rPr>
              <a:t>2</a:t>
            </a:r>
            <a:r>
              <a:rPr lang="en-US" altLang="en-US">
                <a:sym typeface="Symbol" panose="05050102010706020507" pitchFamily="18" charset="2"/>
              </a:rPr>
              <a:t>.</a:t>
            </a:r>
            <a:br>
              <a:rPr lang="en-US" altLang="en-US">
                <a:sym typeface="Symbol" panose="05050102010706020507" pitchFamily="18" charset="2"/>
              </a:rPr>
            </a:br>
            <a:r>
              <a:rPr lang="en-US" altLang="en-US">
                <a:ea typeface="MS PGothic" panose="020B0600070205080204" pitchFamily="34" charset="-128"/>
                <a:sym typeface="Symbol" panose="05050102010706020507" pitchFamily="18" charset="2"/>
              </a:rPr>
              <a:t> </a:t>
            </a:r>
            <a:r>
              <a:rPr lang="en-IN" baseline="-25000"/>
              <a:t>L</a:t>
            </a:r>
            <a:r>
              <a:rPr lang="en-US" altLang="en-US" baseline="-46000">
                <a:sym typeface="Greek Symbols" pitchFamily="18" charset="2"/>
              </a:rPr>
              <a:t>1</a:t>
            </a:r>
            <a:r>
              <a:rPr lang="en-IN" baseline="-25000"/>
              <a:t> </a:t>
            </a:r>
            <a:r>
              <a:rPr lang="en-US" altLang="en-US" baseline="-25000">
                <a:sym typeface="Symbol" panose="05050102010706020507" pitchFamily="18" charset="2"/>
              </a:rPr>
              <a:t> </a:t>
            </a:r>
            <a:r>
              <a:rPr lang="en-IN" baseline="-25000"/>
              <a:t>L</a:t>
            </a:r>
            <a:r>
              <a:rPr lang="en-US" baseline="-46000">
                <a:sym typeface="Greek Symbols" pitchFamily="18" charset="2"/>
              </a:rPr>
              <a:t>2</a:t>
            </a:r>
            <a:r>
              <a:rPr lang="en-IN"/>
              <a:t>(</a:t>
            </a:r>
            <a:r>
              <a:rPr lang="en-US" altLang="en-US" i="1"/>
              <a:t>E</a:t>
            </a:r>
            <a:r>
              <a:rPr lang="en-US" altLang="en-US" baseline="-25000"/>
              <a:t>1</a:t>
            </a:r>
            <a:r>
              <a:rPr lang="en-IN" altLang="en-US"/>
              <a:t> ⨝</a:t>
            </a:r>
            <a:r>
              <a:rPr lang="en-US" altLang="en-US" baseline="-25000">
                <a:sym typeface="Symbol" panose="05050102010706020507" pitchFamily="18" charset="2"/>
              </a:rPr>
              <a:t></a:t>
            </a:r>
            <a:r>
              <a:rPr lang="en-US" altLang="en-US" i="1"/>
              <a:t> </a:t>
            </a:r>
            <a:r>
              <a:rPr lang="en-US" altLang="en-US" baseline="-25000">
                <a:sym typeface="Symbol" panose="05050102010706020507" pitchFamily="18" charset="2"/>
              </a:rPr>
              <a:t> </a:t>
            </a:r>
            <a:r>
              <a:rPr lang="en-US" altLang="en-US" i="1"/>
              <a:t>E</a:t>
            </a:r>
            <a:r>
              <a:rPr lang="en-US" altLang="en-US" i="1" baseline="-25000"/>
              <a:t>2</a:t>
            </a:r>
            <a:r>
              <a:rPr lang="en-US" altLang="en-US"/>
              <a:t>)     </a:t>
            </a:r>
            <a:r>
              <a:rPr lang="en-IN"/>
              <a:t>≡    </a:t>
            </a:r>
            <a:r>
              <a:rPr lang="en-US" altLang="en-US">
                <a:ea typeface="MS PGothic" panose="020B0600070205080204" pitchFamily="34" charset="-128"/>
                <a:sym typeface="Symbol" panose="05050102010706020507" pitchFamily="18" charset="2"/>
              </a:rPr>
              <a:t> </a:t>
            </a:r>
            <a:r>
              <a:rPr lang="en-IN" baseline="-25000"/>
              <a:t>L</a:t>
            </a:r>
            <a:r>
              <a:rPr lang="en-US" altLang="en-US" baseline="-46000">
                <a:sym typeface="Greek Symbols" pitchFamily="18" charset="2"/>
              </a:rPr>
              <a:t>1</a:t>
            </a:r>
            <a:r>
              <a:rPr lang="en-IN" baseline="-25000"/>
              <a:t> </a:t>
            </a:r>
            <a:r>
              <a:rPr lang="en-US" altLang="en-US" baseline="-25000">
                <a:sym typeface="Symbol" panose="05050102010706020507" pitchFamily="18" charset="2"/>
              </a:rPr>
              <a:t> </a:t>
            </a:r>
            <a:r>
              <a:rPr lang="en-IN" baseline="-25000"/>
              <a:t>L</a:t>
            </a:r>
            <a:r>
              <a:rPr lang="en-US" baseline="-46000">
                <a:sym typeface="Greek Symbols" pitchFamily="18" charset="2"/>
              </a:rPr>
              <a:t>2</a:t>
            </a:r>
            <a:r>
              <a:rPr lang="en-IN"/>
              <a:t>(</a:t>
            </a:r>
            <a:r>
              <a:rPr lang="en-US" altLang="en-US">
                <a:ea typeface="MS PGothic" panose="020B0600070205080204" pitchFamily="34" charset="-128"/>
                <a:sym typeface="Symbol" panose="05050102010706020507" pitchFamily="18" charset="2"/>
              </a:rPr>
              <a:t> </a:t>
            </a:r>
            <a:r>
              <a:rPr lang="en-IN" baseline="-25000"/>
              <a:t>L</a:t>
            </a:r>
            <a:r>
              <a:rPr lang="en-US" altLang="en-US" baseline="-46000">
                <a:sym typeface="Greek Symbols" pitchFamily="18" charset="2"/>
              </a:rPr>
              <a:t>1</a:t>
            </a:r>
            <a:r>
              <a:rPr lang="en-IN" baseline="-25000"/>
              <a:t> </a:t>
            </a:r>
            <a:r>
              <a:rPr lang="en-US" altLang="en-US" baseline="-25000">
                <a:sym typeface="Symbol" panose="05050102010706020507" pitchFamily="18" charset="2"/>
              </a:rPr>
              <a:t> </a:t>
            </a:r>
            <a:r>
              <a:rPr lang="en-IN" baseline="-25000"/>
              <a:t>L</a:t>
            </a:r>
            <a:r>
              <a:rPr lang="en-US" baseline="-46000">
                <a:sym typeface="Greek Symbols" pitchFamily="18" charset="2"/>
              </a:rPr>
              <a:t>3</a:t>
            </a:r>
            <a:r>
              <a:rPr lang="en-IN"/>
              <a:t>(</a:t>
            </a:r>
            <a:r>
              <a:rPr lang="en-US" altLang="en-US" i="1"/>
              <a:t>E</a:t>
            </a:r>
            <a:r>
              <a:rPr lang="en-US" altLang="en-US" baseline="-25000"/>
              <a:t>1</a:t>
            </a:r>
            <a:r>
              <a:rPr lang="en-IN" altLang="en-US"/>
              <a:t>) ⨝</a:t>
            </a:r>
            <a:r>
              <a:rPr lang="en-US" altLang="en-US" baseline="-25000">
                <a:sym typeface="Symbol" panose="05050102010706020507" pitchFamily="18" charset="2"/>
              </a:rPr>
              <a:t></a:t>
            </a:r>
            <a:r>
              <a:rPr lang="en-US" altLang="en-US" i="1"/>
              <a:t> </a:t>
            </a:r>
            <a:r>
              <a:rPr lang="en-US" altLang="en-US">
                <a:ea typeface="MS PGothic" panose="020B0600070205080204" pitchFamily="34" charset="-128"/>
                <a:sym typeface="Symbol" panose="05050102010706020507" pitchFamily="18" charset="2"/>
              </a:rPr>
              <a:t> </a:t>
            </a:r>
            <a:r>
              <a:rPr lang="en-IN" baseline="-25000"/>
              <a:t>L</a:t>
            </a:r>
            <a:r>
              <a:rPr lang="en-US" altLang="en-US" baseline="-46000">
                <a:sym typeface="Greek Symbols" pitchFamily="18" charset="2"/>
              </a:rPr>
              <a:t>2</a:t>
            </a:r>
            <a:r>
              <a:rPr lang="en-IN" baseline="-25000"/>
              <a:t> </a:t>
            </a:r>
            <a:r>
              <a:rPr lang="en-US" altLang="en-US" baseline="-25000">
                <a:sym typeface="Symbol" panose="05050102010706020507" pitchFamily="18" charset="2"/>
              </a:rPr>
              <a:t> </a:t>
            </a:r>
            <a:r>
              <a:rPr lang="en-IN" baseline="-25000"/>
              <a:t>L</a:t>
            </a:r>
            <a:r>
              <a:rPr lang="en-US" baseline="-46000">
                <a:sym typeface="Greek Symbols" pitchFamily="18" charset="2"/>
              </a:rPr>
              <a:t>4</a:t>
            </a:r>
            <a:r>
              <a:rPr lang="en-IN"/>
              <a:t>(</a:t>
            </a:r>
            <a:r>
              <a:rPr lang="en-US" altLang="en-US" i="1"/>
              <a:t>E</a:t>
            </a:r>
            <a:r>
              <a:rPr lang="en-US" altLang="en-US" baseline="-25000"/>
              <a:t>2</a:t>
            </a:r>
            <a:r>
              <a:rPr lang="en-IN" altLang="en-US"/>
              <a:t>))</a:t>
            </a:r>
          </a:p>
          <a:p>
            <a:pPr lvl="1">
              <a:tabLst>
                <a:tab pos="2315766" algn="ctr"/>
              </a:tabLst>
            </a:pPr>
            <a:endParaRPr lang="en-IN" altLang="en-US"/>
          </a:p>
          <a:p>
            <a:pPr marL="342900" lvl="1" indent="0">
              <a:buNone/>
              <a:tabLst>
                <a:tab pos="2315766" algn="ctr"/>
              </a:tabLst>
            </a:pPr>
            <a:r>
              <a:rPr lang="en-IN" altLang="en-US"/>
              <a:t>Similar equivalences hold for </a:t>
            </a:r>
            <a:r>
              <a:rPr lang="en-IN" altLang="en-US" err="1"/>
              <a:t>outerjoin</a:t>
            </a:r>
            <a:r>
              <a:rPr lang="en-IN" altLang="en-US"/>
              <a:t> operations: </a:t>
            </a:r>
            <a:r>
              <a:rPr lang="en-IN"/>
              <a:t>⟕, ⟖, and ⟗</a:t>
            </a:r>
            <a:r>
              <a:rPr lang="en-IN" altLang="en-US"/>
              <a:t> </a:t>
            </a:r>
            <a:endParaRPr lang="en-US" altLang="en-US">
              <a:sym typeface="Symbol" panose="05050102010706020507" pitchFamily="18" charset="2"/>
            </a:endParaRPr>
          </a:p>
        </p:txBody>
      </p:sp>
      <p:sp>
        <p:nvSpPr>
          <p:cNvPr id="361474" name="Rectangle 2">
            <a:extLst>
              <a:ext uri="{FF2B5EF4-FFF2-40B4-BE49-F238E27FC236}">
                <a16:creationId xmlns:a16="http://schemas.microsoft.com/office/drawing/2014/main" id="{CC6BF4E4-7BA6-4F5E-9757-648842B6E43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Equivalence Rules (Cont.)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651">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651">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651">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651">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65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Transactions</a:t>
            </a:r>
          </a:p>
        </p:txBody>
      </p:sp>
      <p:sp>
        <p:nvSpPr>
          <p:cNvPr id="3" name="Content Placeholder 3"/>
          <p:cNvSpPr txBox="1">
            <a:spLocks/>
          </p:cNvSpPr>
          <p:nvPr/>
        </p:nvSpPr>
        <p:spPr>
          <a:xfrm>
            <a:off x="257412" y="926815"/>
            <a:ext cx="3645895" cy="2960097"/>
          </a:xfrm>
          <a:prstGeom prst="rect">
            <a:avLst/>
          </a:prstGeom>
        </p:spPr>
        <p:txBody>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FF0000"/>
                </a:solidFill>
                <a:effectLst/>
                <a:uLnTx/>
                <a:uFillTx/>
                <a:latin typeface="Calibri"/>
                <a:ea typeface="ＭＳ Ｐゴシック" charset="-128"/>
                <a:cs typeface="+mn-cs"/>
              </a:rPr>
              <a:t>Find things quickly.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a:ln>
                <a:noFill/>
              </a:ln>
              <a:solidFill>
                <a:srgbClr val="FF0000"/>
              </a:solidFill>
              <a:effectLst/>
              <a:uLnTx/>
              <a:uFillTx/>
              <a:latin typeface="Calibri"/>
              <a:ea typeface="ＭＳ Ｐゴシック" charset="-128"/>
              <a:cs typeface="+mn-cs"/>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0070C0"/>
                </a:solidFill>
                <a:effectLst/>
                <a:uLnTx/>
                <a:uFillTx/>
                <a:latin typeface="Calibri"/>
                <a:ea typeface="ＭＳ Ｐゴシック" charset="-128"/>
                <a:cs typeface="+mn-cs"/>
              </a:rPr>
              <a:t>Load/Save quickly.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00B050"/>
                </a:solidFill>
                <a:effectLst/>
                <a:uLnTx/>
                <a:uFillTx/>
                <a:latin typeface="Calibri"/>
                <a:ea typeface="ＭＳ Ｐゴシック" charset="-128"/>
                <a:cs typeface="+mn-cs"/>
              </a:rPr>
              <a:t>Transactions</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7030A0"/>
                </a:solidFill>
                <a:effectLst/>
                <a:uLnTx/>
                <a:uFillTx/>
                <a:latin typeface="Calibri"/>
                <a:ea typeface="ＭＳ Ｐゴシック" charset="-128"/>
                <a:cs typeface="+mn-cs"/>
              </a:rPr>
              <a:t>Durability</a:t>
            </a:r>
          </a:p>
        </p:txBody>
      </p:sp>
      <p:pic>
        <p:nvPicPr>
          <p:cNvPr id="4" name="Picture 3"/>
          <p:cNvPicPr>
            <a:picLocks noChangeAspect="1"/>
          </p:cNvPicPr>
          <p:nvPr/>
        </p:nvPicPr>
        <p:blipFill>
          <a:blip r:embed="rId2"/>
          <a:stretch>
            <a:fillRect/>
          </a:stretch>
        </p:blipFill>
        <p:spPr>
          <a:xfrm>
            <a:off x="3848100" y="0"/>
            <a:ext cx="4075445" cy="4622893"/>
          </a:xfrm>
          <a:prstGeom prst="rect">
            <a:avLst/>
          </a:prstGeom>
        </p:spPr>
      </p:pic>
      <p:sp>
        <p:nvSpPr>
          <p:cNvPr id="5" name="Rectangle 4"/>
          <p:cNvSpPr/>
          <p:nvPr/>
        </p:nvSpPr>
        <p:spPr>
          <a:xfrm>
            <a:off x="5131000" y="3987483"/>
            <a:ext cx="3796535"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a:t>
            </a:r>
            <a:b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b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3"/>
              </a:rPr>
              <a:t>Hector Garcia-Molina</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Jeffrey D. Ullman</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Jennifer Widom</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
        <p:nvSpPr>
          <p:cNvPr id="7" name="Rectangle 6"/>
          <p:cNvSpPr/>
          <p:nvPr/>
        </p:nvSpPr>
        <p:spPr>
          <a:xfrm>
            <a:off x="5181600" y="606632"/>
            <a:ext cx="867679" cy="1050718"/>
          </a:xfrm>
          <a:prstGeom prst="rect">
            <a:avLst/>
          </a:prstGeom>
          <a:noFill/>
          <a:ln w="28575">
            <a:solidFill>
              <a:srgbClr val="00B05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0" name="Rectangle 9"/>
          <p:cNvSpPr/>
          <p:nvPr/>
        </p:nvSpPr>
        <p:spPr>
          <a:xfrm>
            <a:off x="4220244" y="1301005"/>
            <a:ext cx="867679" cy="413816"/>
          </a:xfrm>
          <a:prstGeom prst="rect">
            <a:avLst/>
          </a:prstGeom>
          <a:noFill/>
          <a:ln w="28575">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1" name="Rectangle 10"/>
          <p:cNvSpPr/>
          <p:nvPr/>
        </p:nvSpPr>
        <p:spPr>
          <a:xfrm>
            <a:off x="6161588" y="1301005"/>
            <a:ext cx="867679" cy="413816"/>
          </a:xfrm>
          <a:prstGeom prst="rect">
            <a:avLst/>
          </a:prstGeom>
          <a:noFill/>
          <a:ln w="28575">
            <a:solidFill>
              <a:srgbClr val="00B05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2" name="Rectangle 11"/>
          <p:cNvSpPr/>
          <p:nvPr/>
        </p:nvSpPr>
        <p:spPr>
          <a:xfrm>
            <a:off x="6195961" y="2017666"/>
            <a:ext cx="867679" cy="413816"/>
          </a:xfrm>
          <a:prstGeom prst="rect">
            <a:avLst/>
          </a:prstGeom>
          <a:noFill/>
          <a:ln w="28575">
            <a:solidFill>
              <a:srgbClr val="00B05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3" name="Rectangle 12"/>
          <p:cNvSpPr/>
          <p:nvPr/>
        </p:nvSpPr>
        <p:spPr>
          <a:xfrm>
            <a:off x="5131000" y="472679"/>
            <a:ext cx="954389" cy="1242142"/>
          </a:xfrm>
          <a:prstGeom prst="rect">
            <a:avLst/>
          </a:prstGeom>
          <a:noFill/>
          <a:ln w="28575">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2" name="Rectangle 1">
            <a:extLst>
              <a:ext uri="{FF2B5EF4-FFF2-40B4-BE49-F238E27FC236}">
                <a16:creationId xmlns:a16="http://schemas.microsoft.com/office/drawing/2014/main" id="{3CF0A0C1-065D-53D9-FAEA-2CFC4CA51EE7}"/>
              </a:ext>
            </a:extLst>
          </p:cNvPr>
          <p:cNvSpPr/>
          <p:nvPr/>
        </p:nvSpPr>
        <p:spPr>
          <a:xfrm>
            <a:off x="4219967" y="597411"/>
            <a:ext cx="867679" cy="413816"/>
          </a:xfrm>
          <a:prstGeom prst="rect">
            <a:avLst/>
          </a:prstGeom>
          <a:noFill/>
          <a:ln w="28575">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6920892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2">
            <a:extLst>
              <a:ext uri="{FF2B5EF4-FFF2-40B4-BE49-F238E27FC236}">
                <a16:creationId xmlns:a16="http://schemas.microsoft.com/office/drawing/2014/main" id="{A280E042-4593-4F00-8739-31BAD978BB0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Equivalence Rules (Cont.)</a:t>
            </a:r>
          </a:p>
        </p:txBody>
      </p:sp>
      <mc:AlternateContent xmlns:mc="http://schemas.openxmlformats.org/markup-compatibility/2006" xmlns:a14="http://schemas.microsoft.com/office/drawing/2010/main">
        <mc:Choice Requires="a14">
          <p:sp>
            <p:nvSpPr>
              <p:cNvPr id="362499" name="Rectangle 3">
                <a:extLst>
                  <a:ext uri="{FF2B5EF4-FFF2-40B4-BE49-F238E27FC236}">
                    <a16:creationId xmlns:a16="http://schemas.microsoft.com/office/drawing/2014/main" id="{CD34A2FB-3E13-4F06-8207-CFF2D7389F2B}"/>
                  </a:ext>
                </a:extLst>
              </p:cNvPr>
              <p:cNvSpPr>
                <a:spLocks noGrp="1" noChangeArrowheads="1"/>
              </p:cNvSpPr>
              <p:nvPr>
                <p:ph idx="1"/>
              </p:nvPr>
            </p:nvSpPr>
            <p:spPr>
              <a:xfrm>
                <a:off x="1648326" y="822120"/>
                <a:ext cx="5551371" cy="3494810"/>
              </a:xfrm>
            </p:spPr>
            <p:txBody>
              <a:bodyPr/>
              <a:lstStyle/>
              <a:p>
                <a:pPr marL="0" indent="0">
                  <a:buNone/>
                  <a:tabLst>
                    <a:tab pos="1709738" algn="l"/>
                  </a:tabLst>
                </a:pPr>
                <a:r>
                  <a:rPr lang="en-US" altLang="en-US">
                    <a:solidFill>
                      <a:srgbClr val="002060"/>
                    </a:solidFill>
                  </a:rPr>
                  <a:t> 9.  </a:t>
                </a:r>
                <a:r>
                  <a:rPr lang="en-US" altLang="en-US"/>
                  <a:t>The set operations union and intersection are commutative</a:t>
                </a:r>
                <a:br>
                  <a:rPr lang="en-US" altLang="en-US"/>
                </a:br>
                <a:r>
                  <a:rPr lang="en-US" altLang="en-US"/>
                  <a:t>               </a:t>
                </a:r>
                <a:r>
                  <a:rPr lang="en-US" altLang="en-US" i="1"/>
                  <a:t>E</a:t>
                </a:r>
                <a:r>
                  <a:rPr lang="en-US" altLang="en-US" baseline="-25000"/>
                  <a:t>1</a:t>
                </a:r>
                <a:r>
                  <a:rPr lang="en-US" altLang="en-US"/>
                  <a:t> </a:t>
                </a:r>
                <a:r>
                  <a:rPr lang="en-US" altLang="en-US">
                    <a:sym typeface="Symbol" panose="05050102010706020507" pitchFamily="18" charset="2"/>
                  </a:rPr>
                  <a:t> </a:t>
                </a:r>
                <a:r>
                  <a:rPr lang="en-US" altLang="en-US" i="1">
                    <a:sym typeface="Symbol" panose="05050102010706020507" pitchFamily="18" charset="2"/>
                  </a:rPr>
                  <a:t>E</a:t>
                </a:r>
                <a:r>
                  <a:rPr lang="en-US" altLang="en-US" baseline="-25000">
                    <a:sym typeface="Symbol" panose="05050102010706020507" pitchFamily="18" charset="2"/>
                  </a:rPr>
                  <a:t>2     </a:t>
                </a:r>
                <a:r>
                  <a:rPr lang="en-IN"/>
                  <a:t>≡   </a:t>
                </a:r>
                <a:r>
                  <a:rPr lang="en-US" altLang="en-US" baseline="-25000">
                    <a:sym typeface="Symbol" panose="05050102010706020507" pitchFamily="18" charset="2"/>
                  </a:rPr>
                  <a:t> </a:t>
                </a:r>
                <a:r>
                  <a:rPr lang="en-US" altLang="en-US" i="1"/>
                  <a:t>E</a:t>
                </a:r>
                <a:r>
                  <a:rPr lang="en-US" altLang="en-US" baseline="-25000"/>
                  <a:t>2</a:t>
                </a:r>
                <a:r>
                  <a:rPr lang="en-US" altLang="en-US"/>
                  <a:t> </a:t>
                </a:r>
                <a:r>
                  <a:rPr lang="en-US" altLang="en-US">
                    <a:sym typeface="Symbol" panose="05050102010706020507" pitchFamily="18" charset="2"/>
                  </a:rPr>
                  <a:t> </a:t>
                </a:r>
                <a:r>
                  <a:rPr lang="en-US" altLang="en-US" i="1">
                    <a:sym typeface="Symbol" panose="05050102010706020507" pitchFamily="18" charset="2"/>
                  </a:rPr>
                  <a:t>E</a:t>
                </a:r>
                <a:r>
                  <a:rPr lang="en-US" altLang="en-US" baseline="-25000">
                    <a:sym typeface="Symbol" panose="05050102010706020507" pitchFamily="18" charset="2"/>
                  </a:rPr>
                  <a:t>1 </a:t>
                </a:r>
                <a:br>
                  <a:rPr lang="en-US" altLang="en-US" baseline="-25000">
                    <a:sym typeface="Symbol" panose="05050102010706020507" pitchFamily="18" charset="2"/>
                  </a:rPr>
                </a:br>
                <a:r>
                  <a:rPr lang="en-US" altLang="en-US"/>
                  <a:t>               </a:t>
                </a:r>
                <a:r>
                  <a:rPr lang="en-US" altLang="en-US" i="1" err="1"/>
                  <a:t>E</a:t>
                </a:r>
                <a:r>
                  <a:rPr lang="en-US" altLang="en-US" baseline="-25000" err="1"/>
                  <a:t>1</a:t>
                </a:r>
                <a:r>
                  <a:rPr lang="en-US" altLang="en-US"/>
                  <a:t> </a:t>
                </a:r>
                <a:r>
                  <a:rPr lang="en-US" altLang="en-US">
                    <a:sym typeface="Symbol" panose="05050102010706020507" pitchFamily="18" charset="2"/>
                  </a:rPr>
                  <a:t> </a:t>
                </a:r>
                <a:r>
                  <a:rPr lang="en-US" altLang="en-US" i="1">
                    <a:sym typeface="Symbol" panose="05050102010706020507" pitchFamily="18" charset="2"/>
                  </a:rPr>
                  <a:t>E</a:t>
                </a:r>
                <a:r>
                  <a:rPr lang="en-US" altLang="en-US" baseline="-25000">
                    <a:sym typeface="Symbol" panose="05050102010706020507" pitchFamily="18" charset="2"/>
                  </a:rPr>
                  <a:t>2     </a:t>
                </a:r>
                <a:r>
                  <a:rPr lang="en-IN"/>
                  <a:t>≡   </a:t>
                </a:r>
                <a:r>
                  <a:rPr lang="en-US" altLang="en-US" baseline="-25000">
                    <a:sym typeface="Symbol" panose="05050102010706020507" pitchFamily="18" charset="2"/>
                  </a:rPr>
                  <a:t> </a:t>
                </a:r>
                <a:r>
                  <a:rPr lang="en-US" altLang="en-US" i="1"/>
                  <a:t>E</a:t>
                </a:r>
                <a:r>
                  <a:rPr lang="en-US" altLang="en-US" baseline="-25000"/>
                  <a:t>2</a:t>
                </a:r>
                <a:r>
                  <a:rPr lang="en-US" altLang="en-US"/>
                  <a:t> </a:t>
                </a:r>
                <a:r>
                  <a:rPr lang="en-US" altLang="en-US">
                    <a:sym typeface="Symbol" panose="05050102010706020507" pitchFamily="18" charset="2"/>
                  </a:rPr>
                  <a:t> </a:t>
                </a:r>
                <a:r>
                  <a:rPr lang="en-US" altLang="en-US" i="1">
                    <a:sym typeface="Symbol" panose="05050102010706020507" pitchFamily="18" charset="2"/>
                  </a:rPr>
                  <a:t>E</a:t>
                </a:r>
                <a:r>
                  <a:rPr lang="en-US" altLang="en-US" baseline="-25000">
                    <a:sym typeface="Symbol" panose="05050102010706020507" pitchFamily="18" charset="2"/>
                  </a:rPr>
                  <a:t>1</a:t>
                </a:r>
                <a:br>
                  <a:rPr lang="en-US" altLang="en-US">
                    <a:sym typeface="Symbol" panose="05050102010706020507" pitchFamily="18" charset="2"/>
                  </a:rPr>
                </a:br>
                <a:r>
                  <a:rPr lang="en-US" altLang="en-US" i="1"/>
                  <a:t>       </a:t>
                </a:r>
                <a:r>
                  <a:rPr lang="en-US" altLang="en-US"/>
                  <a:t>(set difference is not commutative).</a:t>
                </a:r>
                <a:endParaRPr lang="en-US" altLang="en-US">
                  <a:sym typeface="Symbol" panose="05050102010706020507" pitchFamily="18" charset="2"/>
                </a:endParaRPr>
              </a:p>
              <a:p>
                <a:pPr marL="0" indent="0">
                  <a:buNone/>
                  <a:tabLst>
                    <a:tab pos="1709738" algn="l"/>
                  </a:tabLst>
                </a:pPr>
                <a:r>
                  <a:rPr lang="en-US" altLang="en-US">
                    <a:solidFill>
                      <a:srgbClr val="002060"/>
                    </a:solidFill>
                    <a:sym typeface="Symbol" panose="05050102010706020507" pitchFamily="18" charset="2"/>
                  </a:rPr>
                  <a:t>10.  </a:t>
                </a:r>
                <a:r>
                  <a:rPr lang="en-US" altLang="en-US">
                    <a:sym typeface="Symbol" panose="05050102010706020507" pitchFamily="18" charset="2"/>
                  </a:rPr>
                  <a:t>Set union and intersection are associative.</a:t>
                </a:r>
                <a:br>
                  <a:rPr lang="en-US" altLang="en-US">
                    <a:sym typeface="Symbol" panose="05050102010706020507" pitchFamily="18" charset="2"/>
                  </a:rPr>
                </a:br>
                <a:r>
                  <a:rPr lang="en-US" altLang="en-US">
                    <a:sym typeface="Symbol" panose="05050102010706020507" pitchFamily="18" charset="2"/>
                  </a:rPr>
                  <a:t>           </a:t>
                </a:r>
                <a:r>
                  <a:rPr lang="en-US" altLang="en-US"/>
                  <a:t> (</a:t>
                </a:r>
                <a:r>
                  <a:rPr lang="en-US" altLang="en-US" i="1"/>
                  <a:t>E</a:t>
                </a:r>
                <a:r>
                  <a:rPr lang="en-US" altLang="en-US" baseline="-25000"/>
                  <a:t>1</a:t>
                </a:r>
                <a:r>
                  <a:rPr lang="en-US" altLang="en-US"/>
                  <a:t> </a:t>
                </a:r>
                <a:r>
                  <a:rPr lang="en-US" altLang="en-US">
                    <a:sym typeface="Symbol" panose="05050102010706020507" pitchFamily="18" charset="2"/>
                  </a:rPr>
                  <a:t> </a:t>
                </a:r>
                <a:r>
                  <a:rPr lang="en-US" altLang="en-US" i="1">
                    <a:sym typeface="Symbol" panose="05050102010706020507" pitchFamily="18" charset="2"/>
                  </a:rPr>
                  <a:t>E</a:t>
                </a:r>
                <a:r>
                  <a:rPr lang="en-US" altLang="en-US" baseline="-25000">
                    <a:sym typeface="Symbol" panose="05050102010706020507" pitchFamily="18" charset="2"/>
                  </a:rPr>
                  <a:t>2 </a:t>
                </a:r>
                <a:r>
                  <a:rPr lang="en-IN"/>
                  <a:t>) </a:t>
                </a:r>
                <a:r>
                  <a:rPr lang="en-US" altLang="en-US">
                    <a:sym typeface="Symbol" panose="05050102010706020507" pitchFamily="18" charset="2"/>
                  </a:rPr>
                  <a:t> </a:t>
                </a:r>
                <a:r>
                  <a:rPr lang="en-US" altLang="en-US" i="1">
                    <a:sym typeface="Symbol" panose="05050102010706020507" pitchFamily="18" charset="2"/>
                  </a:rPr>
                  <a:t>E</a:t>
                </a:r>
                <a:r>
                  <a:rPr lang="en-US" altLang="en-US" baseline="-25000">
                    <a:sym typeface="Symbol" panose="05050102010706020507" pitchFamily="18" charset="2"/>
                  </a:rPr>
                  <a:t>3    </a:t>
                </a:r>
                <a:r>
                  <a:rPr lang="en-IN"/>
                  <a:t>≡</a:t>
                </a:r>
                <a:r>
                  <a:rPr lang="en-US" altLang="en-US" baseline="-25000">
                    <a:sym typeface="Symbol" panose="05050102010706020507" pitchFamily="18" charset="2"/>
                  </a:rPr>
                  <a:t>    </a:t>
                </a:r>
                <a:r>
                  <a:rPr lang="en-US" altLang="en-US" i="1"/>
                  <a:t>E</a:t>
                </a:r>
                <a:r>
                  <a:rPr lang="en-US" altLang="en-US" baseline="-25000"/>
                  <a:t>1</a:t>
                </a:r>
                <a:r>
                  <a:rPr lang="en-US" altLang="en-US"/>
                  <a:t> </a:t>
                </a:r>
                <a:r>
                  <a:rPr lang="en-US" altLang="en-US">
                    <a:sym typeface="Symbol" panose="05050102010706020507" pitchFamily="18" charset="2"/>
                  </a:rPr>
                  <a:t> </a:t>
                </a:r>
                <a:r>
                  <a:rPr lang="en-US" altLang="en-US"/>
                  <a:t>(</a:t>
                </a:r>
                <a:r>
                  <a:rPr lang="en-US" altLang="en-US" i="1">
                    <a:sym typeface="Symbol" panose="05050102010706020507" pitchFamily="18" charset="2"/>
                  </a:rPr>
                  <a:t>E</a:t>
                </a:r>
                <a:r>
                  <a:rPr lang="en-US" altLang="en-US" baseline="-25000">
                    <a:sym typeface="Symbol" panose="05050102010706020507" pitchFamily="18" charset="2"/>
                  </a:rPr>
                  <a:t>2</a:t>
                </a:r>
                <a:r>
                  <a:rPr lang="en-US" altLang="en-US">
                    <a:sym typeface="Symbol" panose="05050102010706020507" pitchFamily="18" charset="2"/>
                  </a:rPr>
                  <a:t>  </a:t>
                </a:r>
                <a:r>
                  <a:rPr lang="en-US" altLang="en-US" i="1">
                    <a:sym typeface="Symbol" panose="05050102010706020507" pitchFamily="18" charset="2"/>
                  </a:rPr>
                  <a:t>E</a:t>
                </a:r>
                <a:r>
                  <a:rPr lang="en-US" altLang="en-US" baseline="-25000">
                    <a:sym typeface="Symbol" panose="05050102010706020507" pitchFamily="18" charset="2"/>
                  </a:rPr>
                  <a:t>3</a:t>
                </a:r>
                <a:r>
                  <a:rPr lang="en-IN"/>
                  <a:t>)</a:t>
                </a:r>
                <a:r>
                  <a:rPr lang="en-US" altLang="en-US" baseline="-25000">
                    <a:sym typeface="Symbol" panose="05050102010706020507" pitchFamily="18" charset="2"/>
                  </a:rPr>
                  <a:t> </a:t>
                </a:r>
                <a:br>
                  <a:rPr lang="en-US" altLang="en-US" baseline="-25000">
                    <a:sym typeface="Symbol" panose="05050102010706020507" pitchFamily="18" charset="2"/>
                  </a:rPr>
                </a:br>
                <a:r>
                  <a:rPr lang="en-US" altLang="en-US" baseline="-25000">
                    <a:sym typeface="Symbol" panose="05050102010706020507" pitchFamily="18" charset="2"/>
                  </a:rPr>
                  <a:t>              </a:t>
                </a:r>
                <a:r>
                  <a:rPr lang="en-US" altLang="en-US">
                    <a:sym typeface="Symbol" panose="05050102010706020507" pitchFamily="18" charset="2"/>
                  </a:rPr>
                  <a:t>  </a:t>
                </a:r>
                <a:r>
                  <a:rPr lang="en-US" altLang="en-US"/>
                  <a:t> (</a:t>
                </a:r>
                <a:r>
                  <a:rPr lang="en-US" altLang="en-US" i="1"/>
                  <a:t>E</a:t>
                </a:r>
                <a:r>
                  <a:rPr lang="en-US" altLang="en-US" baseline="-25000"/>
                  <a:t>1</a:t>
                </a:r>
                <a:r>
                  <a:rPr lang="en-US" altLang="en-US"/>
                  <a:t> </a:t>
                </a:r>
                <a:r>
                  <a:rPr lang="en-US" altLang="en-US">
                    <a:sym typeface="Symbol" panose="05050102010706020507" pitchFamily="18" charset="2"/>
                  </a:rPr>
                  <a:t> </a:t>
                </a:r>
                <a:r>
                  <a:rPr lang="en-US" altLang="en-US" i="1">
                    <a:sym typeface="Symbol" panose="05050102010706020507" pitchFamily="18" charset="2"/>
                  </a:rPr>
                  <a:t>E</a:t>
                </a:r>
                <a:r>
                  <a:rPr lang="en-US" altLang="en-US" baseline="-25000">
                    <a:sym typeface="Symbol" panose="05050102010706020507" pitchFamily="18" charset="2"/>
                  </a:rPr>
                  <a:t>2 </a:t>
                </a:r>
                <a:r>
                  <a:rPr lang="en-IN"/>
                  <a:t>) </a:t>
                </a:r>
                <a:r>
                  <a:rPr lang="en-US" altLang="en-US">
                    <a:sym typeface="Symbol" panose="05050102010706020507" pitchFamily="18" charset="2"/>
                  </a:rPr>
                  <a:t> </a:t>
                </a:r>
                <a:r>
                  <a:rPr lang="en-US" altLang="en-US" i="1">
                    <a:sym typeface="Symbol" panose="05050102010706020507" pitchFamily="18" charset="2"/>
                  </a:rPr>
                  <a:t>E</a:t>
                </a:r>
                <a:r>
                  <a:rPr lang="en-US" altLang="en-US" baseline="-25000">
                    <a:sym typeface="Symbol" panose="05050102010706020507" pitchFamily="18" charset="2"/>
                  </a:rPr>
                  <a:t>3    </a:t>
                </a:r>
                <a:r>
                  <a:rPr lang="en-IN"/>
                  <a:t>≡   </a:t>
                </a:r>
                <a:r>
                  <a:rPr lang="en-US" altLang="en-US" baseline="-25000">
                    <a:sym typeface="Symbol" panose="05050102010706020507" pitchFamily="18" charset="2"/>
                  </a:rPr>
                  <a:t> </a:t>
                </a:r>
                <a:r>
                  <a:rPr lang="en-US" altLang="en-US" i="1"/>
                  <a:t>E</a:t>
                </a:r>
                <a:r>
                  <a:rPr lang="en-US" altLang="en-US" baseline="-25000"/>
                  <a:t>1</a:t>
                </a:r>
                <a:r>
                  <a:rPr lang="en-US" altLang="en-US"/>
                  <a:t> </a:t>
                </a:r>
                <a:r>
                  <a:rPr lang="en-US" altLang="en-US">
                    <a:sym typeface="Symbol" panose="05050102010706020507" pitchFamily="18" charset="2"/>
                  </a:rPr>
                  <a:t> </a:t>
                </a:r>
                <a:r>
                  <a:rPr lang="en-US" altLang="en-US"/>
                  <a:t>(</a:t>
                </a:r>
                <a:r>
                  <a:rPr lang="en-US" altLang="en-US" i="1">
                    <a:sym typeface="Symbol" panose="05050102010706020507" pitchFamily="18" charset="2"/>
                  </a:rPr>
                  <a:t>E</a:t>
                </a:r>
                <a:r>
                  <a:rPr lang="en-US" altLang="en-US" baseline="-25000">
                    <a:sym typeface="Symbol" panose="05050102010706020507" pitchFamily="18" charset="2"/>
                  </a:rPr>
                  <a:t>2</a:t>
                </a:r>
                <a:r>
                  <a:rPr lang="en-US" altLang="en-US">
                    <a:sym typeface="Symbol" panose="05050102010706020507" pitchFamily="18" charset="2"/>
                  </a:rPr>
                  <a:t>  </a:t>
                </a:r>
                <a:r>
                  <a:rPr lang="en-US" altLang="en-US" i="1">
                    <a:sym typeface="Symbol" panose="05050102010706020507" pitchFamily="18" charset="2"/>
                  </a:rPr>
                  <a:t>E</a:t>
                </a:r>
                <a:r>
                  <a:rPr lang="en-US" altLang="en-US" baseline="-25000">
                    <a:sym typeface="Symbol" panose="05050102010706020507" pitchFamily="18" charset="2"/>
                  </a:rPr>
                  <a:t>3</a:t>
                </a:r>
                <a:r>
                  <a:rPr lang="en-IN"/>
                  <a:t>)</a:t>
                </a:r>
                <a:r>
                  <a:rPr lang="en-US" altLang="en-US" baseline="-25000">
                    <a:sym typeface="Symbol" panose="05050102010706020507" pitchFamily="18" charset="2"/>
                  </a:rPr>
                  <a:t> </a:t>
                </a:r>
                <a:endParaRPr lang="en-US" altLang="en-US">
                  <a:sym typeface="Symbol" panose="05050102010706020507" pitchFamily="18" charset="2"/>
                </a:endParaRPr>
              </a:p>
              <a:p>
                <a:pPr marL="0" indent="0">
                  <a:buNone/>
                  <a:tabLst>
                    <a:tab pos="1709738" algn="l"/>
                  </a:tabLst>
                </a:pPr>
                <a:r>
                  <a:rPr lang="en-US" altLang="en-US">
                    <a:solidFill>
                      <a:srgbClr val="002060"/>
                    </a:solidFill>
                    <a:sym typeface="Symbol" panose="05050102010706020507" pitchFamily="18" charset="2"/>
                  </a:rPr>
                  <a:t>11.  </a:t>
                </a:r>
                <a:r>
                  <a:rPr lang="en-US" altLang="en-US">
                    <a:sym typeface="Symbol" panose="05050102010706020507" pitchFamily="18" charset="2"/>
                  </a:rPr>
                  <a:t>The selection operation distributes over ,  and –. </a:t>
                </a:r>
                <a:br>
                  <a:rPr lang="en-US" altLang="en-US">
                    <a:sym typeface="Symbol" panose="05050102010706020507" pitchFamily="18" charset="2"/>
                  </a:rPr>
                </a:br>
                <a:r>
                  <a:rPr lang="en-IN" altLang="en-US" i="1">
                    <a:latin typeface="Cambria Math" panose="02040503050406030204" pitchFamily="18" charset="0"/>
                  </a:rPr>
                  <a:t> </a:t>
                </a:r>
                <a14:m>
                  <m:oMath xmlns:m="http://schemas.openxmlformats.org/officeDocument/2006/math">
                    <m:r>
                      <m:rPr>
                        <m:nor/>
                      </m:rPr>
                      <a:rPr lang="en-US" altLang="en-US" dirty="0"/>
                      <m:t>	</m:t>
                    </m:r>
                  </m:oMath>
                </a14:m>
                <a:r>
                  <a:rPr lang="en-US" altLang="en-US">
                    <a:sym typeface="Symbol" panose="05050102010706020507" pitchFamily="18" charset="2"/>
                  </a:rPr>
                  <a:t>           a.  </a:t>
                </a:r>
                <a:r>
                  <a:rPr lang="en-US" altLang="en-US" i="1">
                    <a:sym typeface="Symbol" panose="05050102010706020507" pitchFamily="18" charset="2"/>
                  </a:rPr>
                  <a:t></a:t>
                </a:r>
                <a:r>
                  <a:rPr lang="en-US" altLang="en-US" baseline="-25000">
                    <a:sym typeface="Symbol" panose="05050102010706020507" pitchFamily="18" charset="2"/>
                  </a:rPr>
                  <a:t></a:t>
                </a:r>
                <a:r>
                  <a:rPr lang="en-US" altLang="en-US" i="1">
                    <a:sym typeface="Symbol" panose="05050102010706020507" pitchFamily="18" charset="2"/>
                  </a:rPr>
                  <a:t> </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a:t>
                </a:r>
                <a:r>
                  <a:rPr lang="en-US" altLang="en-US">
                    <a:sym typeface="Symbol" panose="05050102010706020507" pitchFamily="18" charset="2"/>
                  </a:rPr>
                  <a:t></a:t>
                </a:r>
                <a:r>
                  <a:rPr lang="en-US" altLang="en-US">
                    <a:sym typeface="Greek Symbols" pitchFamily="18" charset="2"/>
                  </a:rPr>
                  <a:t> </a:t>
                </a:r>
                <a:r>
                  <a:rPr lang="en-US" altLang="en-US" i="1">
                    <a:sym typeface="Greek Symbols" pitchFamily="18" charset="2"/>
                  </a:rPr>
                  <a:t>E</a:t>
                </a:r>
                <a:r>
                  <a:rPr lang="en-US" altLang="en-US" baseline="-25000">
                    <a:sym typeface="Greek Symbols" pitchFamily="18" charset="2"/>
                  </a:rPr>
                  <a:t>2</a:t>
                </a:r>
                <a:r>
                  <a:rPr lang="en-US" altLang="en-US">
                    <a:sym typeface="Greek Symbols" pitchFamily="18" charset="2"/>
                  </a:rPr>
                  <a:t>)    </a:t>
                </a:r>
                <a:r>
                  <a:rPr lang="en-IN"/>
                  <a:t>≡   </a:t>
                </a:r>
                <a:r>
                  <a:rPr lang="en-US" altLang="en-US">
                    <a:sym typeface="Greek Symbols" pitchFamily="18" charset="2"/>
                  </a:rPr>
                  <a:t> </a:t>
                </a:r>
                <a:r>
                  <a:rPr lang="en-US" altLang="en-US" i="1">
                    <a:sym typeface="Symbol" panose="05050102010706020507" pitchFamily="18" charset="2"/>
                  </a:rPr>
                  <a:t></a:t>
                </a:r>
                <a:r>
                  <a:rPr lang="en-US" altLang="en-US" baseline="-25000">
                    <a:sym typeface="Symbol" panose="05050102010706020507" pitchFamily="18" charset="2"/>
                  </a:rPr>
                  <a:t></a:t>
                </a:r>
                <a:r>
                  <a:rPr lang="en-US" altLang="en-US" i="1">
                    <a:sym typeface="Greek Symbols" pitchFamily="18" charset="2"/>
                  </a:rPr>
                  <a:t> </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a:t>
                </a:r>
                <a:r>
                  <a:rPr lang="en-US" altLang="en-US">
                    <a:sym typeface="Symbol" panose="05050102010706020507" pitchFamily="18" charset="2"/>
                  </a:rPr>
                  <a:t></a:t>
                </a:r>
                <a:r>
                  <a:rPr lang="en-US" altLang="en-US">
                    <a:sym typeface="Greek Symbols" pitchFamily="18" charset="2"/>
                  </a:rPr>
                  <a:t> </a:t>
                </a:r>
                <a:r>
                  <a:rPr lang="en-US" altLang="en-US" i="1">
                    <a:sym typeface="Symbol" panose="05050102010706020507" pitchFamily="18" charset="2"/>
                  </a:rPr>
                  <a:t></a:t>
                </a:r>
                <a:r>
                  <a:rPr lang="en-US" altLang="en-US" baseline="-25000">
                    <a:sym typeface="Symbol" panose="05050102010706020507" pitchFamily="18" charset="2"/>
                  </a:rPr>
                  <a:t></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2</a:t>
                </a:r>
                <a:r>
                  <a:rPr lang="en-US" altLang="en-US">
                    <a:sym typeface="Greek Symbols" pitchFamily="18" charset="2"/>
                  </a:rPr>
                  <a:t>)</a:t>
                </a:r>
                <a:br>
                  <a:rPr lang="en-US" altLang="en-US">
                    <a:sym typeface="Greek Symbols" pitchFamily="18" charset="2"/>
                  </a:rPr>
                </a:br>
                <a:r>
                  <a:rPr lang="en-US" altLang="en-US">
                    <a:sym typeface="Greek Symbols" pitchFamily="18" charset="2"/>
                  </a:rPr>
                  <a:t>            b.  </a:t>
                </a:r>
                <a:r>
                  <a:rPr lang="en-US" altLang="en-US" i="1">
                    <a:sym typeface="Symbol" panose="05050102010706020507" pitchFamily="18" charset="2"/>
                  </a:rPr>
                  <a:t></a:t>
                </a:r>
                <a:r>
                  <a:rPr lang="en-US" altLang="en-US" baseline="-25000">
                    <a:sym typeface="Symbol" panose="05050102010706020507" pitchFamily="18" charset="2"/>
                  </a:rPr>
                  <a:t></a:t>
                </a:r>
                <a:r>
                  <a:rPr lang="en-US" altLang="en-US" i="1">
                    <a:sym typeface="Symbol" panose="05050102010706020507" pitchFamily="18" charset="2"/>
                  </a:rPr>
                  <a:t> </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a:t>
                </a:r>
                <a:r>
                  <a:rPr lang="en-US" altLang="en-US">
                    <a:sym typeface="Symbol" panose="05050102010706020507" pitchFamily="18" charset="2"/>
                  </a:rPr>
                  <a:t></a:t>
                </a:r>
                <a:r>
                  <a:rPr lang="en-US" altLang="en-US">
                    <a:sym typeface="Greek Symbols" pitchFamily="18" charset="2"/>
                  </a:rPr>
                  <a:t> </a:t>
                </a:r>
                <a:r>
                  <a:rPr lang="en-US" altLang="en-US" i="1">
                    <a:sym typeface="Greek Symbols" pitchFamily="18" charset="2"/>
                  </a:rPr>
                  <a:t>E</a:t>
                </a:r>
                <a:r>
                  <a:rPr lang="en-US" altLang="en-US" baseline="-25000">
                    <a:sym typeface="Greek Symbols" pitchFamily="18" charset="2"/>
                  </a:rPr>
                  <a:t>2</a:t>
                </a:r>
                <a:r>
                  <a:rPr lang="en-US" altLang="en-US">
                    <a:sym typeface="Greek Symbols" pitchFamily="18" charset="2"/>
                  </a:rPr>
                  <a:t>)    </a:t>
                </a:r>
                <a:r>
                  <a:rPr lang="en-IN"/>
                  <a:t>≡</a:t>
                </a:r>
                <a:r>
                  <a:rPr lang="en-US" altLang="en-US">
                    <a:sym typeface="Greek Symbols" pitchFamily="18" charset="2"/>
                  </a:rPr>
                  <a:t>    </a:t>
                </a:r>
                <a:r>
                  <a:rPr lang="en-US" altLang="en-US" i="1">
                    <a:sym typeface="Symbol" panose="05050102010706020507" pitchFamily="18" charset="2"/>
                  </a:rPr>
                  <a:t></a:t>
                </a:r>
                <a:r>
                  <a:rPr lang="en-US" altLang="en-US" baseline="-25000">
                    <a:sym typeface="Symbol" panose="05050102010706020507" pitchFamily="18" charset="2"/>
                  </a:rPr>
                  <a:t></a:t>
                </a:r>
                <a:r>
                  <a:rPr lang="en-US" altLang="en-US" i="1">
                    <a:sym typeface="Greek Symbols" pitchFamily="18" charset="2"/>
                  </a:rPr>
                  <a:t> </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a:t>
                </a:r>
                <a:r>
                  <a:rPr lang="en-US" altLang="en-US">
                    <a:sym typeface="Symbol" panose="05050102010706020507" pitchFamily="18" charset="2"/>
                  </a:rPr>
                  <a:t></a:t>
                </a:r>
                <a:r>
                  <a:rPr lang="en-US" altLang="en-US">
                    <a:sym typeface="Greek Symbols" pitchFamily="18" charset="2"/>
                  </a:rPr>
                  <a:t> </a:t>
                </a:r>
                <a:r>
                  <a:rPr lang="en-US" altLang="en-US" i="1">
                    <a:sym typeface="Symbol" panose="05050102010706020507" pitchFamily="18" charset="2"/>
                  </a:rPr>
                  <a:t></a:t>
                </a:r>
                <a:r>
                  <a:rPr lang="en-US" altLang="en-US" baseline="-25000">
                    <a:sym typeface="Symbol" panose="05050102010706020507" pitchFamily="18" charset="2"/>
                  </a:rPr>
                  <a:t></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2</a:t>
                </a:r>
                <a:r>
                  <a:rPr lang="en-US" altLang="en-US">
                    <a:sym typeface="Greek Symbols" pitchFamily="18" charset="2"/>
                  </a:rPr>
                  <a:t>)</a:t>
                </a:r>
                <a:br>
                  <a:rPr lang="en-US" altLang="en-US">
                    <a:sym typeface="Greek Symbols" pitchFamily="18" charset="2"/>
                  </a:rPr>
                </a:br>
                <a:r>
                  <a:rPr lang="en-US" altLang="en-US">
                    <a:sym typeface="Greek Symbols" pitchFamily="18" charset="2"/>
                  </a:rPr>
                  <a:t>            c.   </a:t>
                </a:r>
                <a:r>
                  <a:rPr lang="en-US" altLang="en-US" i="1">
                    <a:sym typeface="Symbol" panose="05050102010706020507" pitchFamily="18" charset="2"/>
                  </a:rPr>
                  <a:t></a:t>
                </a:r>
                <a:r>
                  <a:rPr lang="en-US" altLang="en-US" baseline="-25000">
                    <a:sym typeface="Symbol" panose="05050102010706020507" pitchFamily="18" charset="2"/>
                  </a:rPr>
                  <a:t></a:t>
                </a:r>
                <a:r>
                  <a:rPr lang="en-US" altLang="en-US" i="1">
                    <a:sym typeface="Symbol" panose="05050102010706020507" pitchFamily="18" charset="2"/>
                  </a:rPr>
                  <a:t> </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 </a:t>
                </a:r>
                <a:r>
                  <a:rPr lang="en-US" altLang="en-US" i="1">
                    <a:sym typeface="Greek Symbols" pitchFamily="18" charset="2"/>
                  </a:rPr>
                  <a:t>E</a:t>
                </a:r>
                <a:r>
                  <a:rPr lang="en-US" altLang="en-US" baseline="-25000">
                    <a:sym typeface="Greek Symbols" pitchFamily="18" charset="2"/>
                  </a:rPr>
                  <a:t>2</a:t>
                </a:r>
                <a:r>
                  <a:rPr lang="en-US" altLang="en-US">
                    <a:sym typeface="Greek Symbols" pitchFamily="18" charset="2"/>
                  </a:rPr>
                  <a:t>)    </a:t>
                </a:r>
                <a:r>
                  <a:rPr lang="en-IN"/>
                  <a:t>≡   </a:t>
                </a:r>
                <a:r>
                  <a:rPr lang="en-US" altLang="en-US">
                    <a:sym typeface="Greek Symbols" pitchFamily="18" charset="2"/>
                  </a:rPr>
                  <a:t> </a:t>
                </a:r>
                <a:r>
                  <a:rPr lang="en-US" altLang="en-US" i="1">
                    <a:sym typeface="Symbol" panose="05050102010706020507" pitchFamily="18" charset="2"/>
                  </a:rPr>
                  <a:t></a:t>
                </a:r>
                <a:r>
                  <a:rPr lang="en-US" altLang="en-US" baseline="-25000">
                    <a:sym typeface="Symbol" panose="05050102010706020507" pitchFamily="18" charset="2"/>
                  </a:rPr>
                  <a:t></a:t>
                </a:r>
                <a:r>
                  <a:rPr lang="en-US" altLang="en-US" i="1">
                    <a:sym typeface="Greek Symbols" pitchFamily="18" charset="2"/>
                  </a:rPr>
                  <a:t> </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 </a:t>
                </a:r>
                <a:r>
                  <a:rPr lang="en-US" altLang="en-US" i="1">
                    <a:sym typeface="Symbol" panose="05050102010706020507" pitchFamily="18" charset="2"/>
                  </a:rPr>
                  <a:t></a:t>
                </a:r>
                <a:r>
                  <a:rPr lang="en-US" altLang="en-US" baseline="-25000">
                    <a:sym typeface="Symbol" panose="05050102010706020507" pitchFamily="18" charset="2"/>
                  </a:rPr>
                  <a:t></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2</a:t>
                </a:r>
                <a:r>
                  <a:rPr lang="en-US" altLang="en-US">
                    <a:sym typeface="Greek Symbols" pitchFamily="18" charset="2"/>
                  </a:rPr>
                  <a:t>)</a:t>
                </a:r>
                <a:br>
                  <a:rPr lang="en-US" altLang="en-US">
                    <a:sym typeface="Greek Symbols" pitchFamily="18" charset="2"/>
                  </a:rPr>
                </a:br>
                <a:r>
                  <a:rPr lang="en-US" altLang="en-US">
                    <a:sym typeface="Greek Symbols" pitchFamily="18" charset="2"/>
                  </a:rPr>
                  <a:t>            d.   </a:t>
                </a:r>
                <a:r>
                  <a:rPr lang="en-US" altLang="en-US" i="1">
                    <a:sym typeface="Symbol" panose="05050102010706020507" pitchFamily="18" charset="2"/>
                  </a:rPr>
                  <a:t></a:t>
                </a:r>
                <a:r>
                  <a:rPr lang="en-US" altLang="en-US" baseline="-25000">
                    <a:sym typeface="Symbol" panose="05050102010706020507" pitchFamily="18" charset="2"/>
                  </a:rPr>
                  <a:t></a:t>
                </a:r>
                <a:r>
                  <a:rPr lang="en-US" altLang="en-US" i="1">
                    <a:sym typeface="Greek Symbols" pitchFamily="18" charset="2"/>
                  </a:rPr>
                  <a:t> </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a:t>
                </a:r>
                <a:r>
                  <a:rPr lang="en-US" altLang="en-US">
                    <a:sym typeface="Symbol" panose="05050102010706020507" pitchFamily="18" charset="2"/>
                  </a:rPr>
                  <a:t></a:t>
                </a:r>
                <a:r>
                  <a:rPr lang="en-US" altLang="en-US">
                    <a:sym typeface="Greek Symbols" pitchFamily="18" charset="2"/>
                  </a:rPr>
                  <a:t> </a:t>
                </a:r>
                <a:r>
                  <a:rPr lang="en-US" altLang="en-US" i="1">
                    <a:sym typeface="Greek Symbols" pitchFamily="18" charset="2"/>
                  </a:rPr>
                  <a:t>E</a:t>
                </a:r>
                <a:r>
                  <a:rPr lang="en-US" altLang="en-US" baseline="-25000">
                    <a:sym typeface="Greek Symbols" pitchFamily="18" charset="2"/>
                  </a:rPr>
                  <a:t>2</a:t>
                </a:r>
                <a:r>
                  <a:rPr lang="en-US" altLang="en-US">
                    <a:sym typeface="Greek Symbols" pitchFamily="18" charset="2"/>
                  </a:rPr>
                  <a:t>)   </a:t>
                </a:r>
                <a:r>
                  <a:rPr lang="en-IN"/>
                  <a:t>≡</a:t>
                </a:r>
                <a:r>
                  <a:rPr lang="en-US" altLang="en-US">
                    <a:sym typeface="Greek Symbols" pitchFamily="18" charset="2"/>
                  </a:rPr>
                  <a:t>    </a:t>
                </a:r>
                <a:r>
                  <a:rPr lang="en-US" altLang="en-US" i="1">
                    <a:sym typeface="Symbol" panose="05050102010706020507" pitchFamily="18" charset="2"/>
                  </a:rPr>
                  <a:t></a:t>
                </a:r>
                <a:r>
                  <a:rPr lang="en-US" altLang="en-US" baseline="-25000">
                    <a:sym typeface="Symbol" panose="05050102010706020507" pitchFamily="18" charset="2"/>
                  </a:rPr>
                  <a:t></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a:t>
                </a:r>
                <a:r>
                  <a:rPr lang="en-US" altLang="en-US">
                    <a:sym typeface="Symbol" panose="05050102010706020507" pitchFamily="18" charset="2"/>
                  </a:rPr>
                  <a:t></a:t>
                </a:r>
                <a:r>
                  <a:rPr lang="en-US" altLang="en-US">
                    <a:sym typeface="Greek Symbols" pitchFamily="18" charset="2"/>
                  </a:rPr>
                  <a:t> </a:t>
                </a:r>
                <a:r>
                  <a:rPr lang="en-US" altLang="en-US" i="1">
                    <a:sym typeface="Greek Symbols" pitchFamily="18" charset="2"/>
                  </a:rPr>
                  <a:t>E</a:t>
                </a:r>
                <a:r>
                  <a:rPr lang="en-US" altLang="en-US" baseline="-25000">
                    <a:sym typeface="Greek Symbols" pitchFamily="18" charset="2"/>
                  </a:rPr>
                  <a:t>2</a:t>
                </a:r>
                <a:br>
                  <a:rPr lang="en-US" altLang="en-US" baseline="-25000">
                    <a:sym typeface="Greek Symbols" pitchFamily="18" charset="2"/>
                  </a:rPr>
                </a:br>
                <a:r>
                  <a:rPr lang="en-US" altLang="en-US" baseline="-25000">
                    <a:sym typeface="Greek Symbols" pitchFamily="18" charset="2"/>
                  </a:rPr>
                  <a:t>                  </a:t>
                </a:r>
                <a:r>
                  <a:rPr lang="en-US" altLang="en-US">
                    <a:sym typeface="Greek Symbols" pitchFamily="18" charset="2"/>
                  </a:rPr>
                  <a:t>e.   </a:t>
                </a:r>
                <a:r>
                  <a:rPr lang="en-US" altLang="en-US" i="1">
                    <a:sym typeface="Symbol" panose="05050102010706020507" pitchFamily="18" charset="2"/>
                  </a:rPr>
                  <a:t></a:t>
                </a:r>
                <a:r>
                  <a:rPr lang="en-US" altLang="en-US" baseline="-25000">
                    <a:sym typeface="Symbol" panose="05050102010706020507" pitchFamily="18" charset="2"/>
                  </a:rPr>
                  <a:t></a:t>
                </a:r>
                <a:r>
                  <a:rPr lang="en-US" altLang="en-US" i="1">
                    <a:sym typeface="Greek Symbols" pitchFamily="18" charset="2"/>
                  </a:rPr>
                  <a:t> </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 </a:t>
                </a:r>
                <a:r>
                  <a:rPr lang="en-US" altLang="en-US" i="1">
                    <a:sym typeface="Greek Symbols" pitchFamily="18" charset="2"/>
                  </a:rPr>
                  <a:t>E</a:t>
                </a:r>
                <a:r>
                  <a:rPr lang="en-US" altLang="en-US" baseline="-25000">
                    <a:sym typeface="Greek Symbols" pitchFamily="18" charset="2"/>
                  </a:rPr>
                  <a:t>2</a:t>
                </a:r>
                <a:r>
                  <a:rPr lang="en-US" altLang="en-US">
                    <a:sym typeface="Greek Symbols" pitchFamily="18" charset="2"/>
                  </a:rPr>
                  <a:t>)    </a:t>
                </a:r>
                <a:r>
                  <a:rPr lang="en-IN"/>
                  <a:t>≡</a:t>
                </a:r>
                <a:r>
                  <a:rPr lang="en-US" altLang="en-US">
                    <a:sym typeface="Greek Symbols" pitchFamily="18" charset="2"/>
                  </a:rPr>
                  <a:t>    </a:t>
                </a:r>
                <a:r>
                  <a:rPr lang="en-US" altLang="en-US" i="1">
                    <a:sym typeface="Symbol" panose="05050102010706020507" pitchFamily="18" charset="2"/>
                  </a:rPr>
                  <a:t></a:t>
                </a:r>
                <a:r>
                  <a:rPr lang="en-US" altLang="en-US" baseline="-25000">
                    <a:sym typeface="Symbol" panose="05050102010706020507" pitchFamily="18" charset="2"/>
                  </a:rPr>
                  <a:t></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 </a:t>
                </a:r>
                <a:r>
                  <a:rPr lang="en-US" altLang="en-US" i="1">
                    <a:sym typeface="Greek Symbols" pitchFamily="18" charset="2"/>
                  </a:rPr>
                  <a:t>E</a:t>
                </a:r>
                <a:r>
                  <a:rPr lang="en-US" altLang="en-US" baseline="-25000">
                    <a:sym typeface="Greek Symbols" pitchFamily="18" charset="2"/>
                  </a:rPr>
                  <a:t>2</a:t>
                </a:r>
                <a:br>
                  <a:rPr lang="en-US" altLang="en-US">
                    <a:sym typeface="Greek Symbols" pitchFamily="18" charset="2"/>
                  </a:rPr>
                </a:br>
                <a:r>
                  <a:rPr lang="en-US" altLang="en-US">
                    <a:sym typeface="Greek Symbols" pitchFamily="18" charset="2"/>
                  </a:rPr>
                  <a:t>        preceding equivalence does not hold for</a:t>
                </a:r>
                <a:r>
                  <a:rPr lang="en-US" altLang="en-US">
                    <a:sym typeface="Symbol" panose="05050102010706020507" pitchFamily="18" charset="2"/>
                  </a:rPr>
                  <a:t> </a:t>
                </a:r>
              </a:p>
              <a:p>
                <a:pPr marL="0" indent="0">
                  <a:buNone/>
                  <a:tabLst>
                    <a:tab pos="1709738" algn="l"/>
                  </a:tabLst>
                </a:pPr>
                <a:r>
                  <a:rPr lang="en-US" altLang="en-US">
                    <a:solidFill>
                      <a:srgbClr val="002060"/>
                    </a:solidFill>
                    <a:sym typeface="Greek Symbols" pitchFamily="18" charset="2"/>
                  </a:rPr>
                  <a:t>12.  </a:t>
                </a:r>
                <a:r>
                  <a:rPr lang="en-US" altLang="en-US">
                    <a:sym typeface="Greek Symbols" pitchFamily="18" charset="2"/>
                  </a:rPr>
                  <a:t>The projection operation distributes over union</a:t>
                </a:r>
                <a:br>
                  <a:rPr lang="en-US" altLang="en-US">
                    <a:sym typeface="Greek Symbols" pitchFamily="18" charset="2"/>
                  </a:rPr>
                </a:br>
                <a:r>
                  <a:rPr lang="en-US" altLang="en-US">
                    <a:sym typeface="Greek Symbols" pitchFamily="18" charset="2"/>
                  </a:rPr>
                  <a:t>        </a:t>
                </a:r>
                <a:r>
                  <a:rPr lang="en-US" altLang="en-US">
                    <a:sym typeface="Symbol" panose="05050102010706020507" pitchFamily="18" charset="2"/>
                  </a:rPr>
                  <a:t></a:t>
                </a:r>
                <a:r>
                  <a:rPr lang="en-US" altLang="en-US" baseline="-25000">
                    <a:sym typeface="Symbol" panose="05050102010706020507" pitchFamily="18" charset="2"/>
                  </a:rPr>
                  <a:t>L</a:t>
                </a:r>
                <a:r>
                  <a:rPr lang="en-US" altLang="en-US">
                    <a:sym typeface="Symbol" panose="05050102010706020507" pitchFamily="18" charset="2"/>
                  </a:rPr>
                  <a:t>(</a:t>
                </a:r>
                <a:r>
                  <a:rPr lang="en-US" altLang="en-US" i="1"/>
                  <a:t>E</a:t>
                </a:r>
                <a:r>
                  <a:rPr lang="en-US" altLang="en-US" baseline="-25000"/>
                  <a:t>1</a:t>
                </a:r>
                <a:r>
                  <a:rPr lang="en-US" altLang="en-US"/>
                  <a:t> </a:t>
                </a:r>
                <a:r>
                  <a:rPr lang="en-US" altLang="en-US">
                    <a:sym typeface="Symbol" panose="05050102010706020507" pitchFamily="18" charset="2"/>
                  </a:rPr>
                  <a:t> </a:t>
                </a:r>
                <a:r>
                  <a:rPr lang="en-US" altLang="en-US" i="1">
                    <a:sym typeface="Symbol" panose="05050102010706020507" pitchFamily="18" charset="2"/>
                  </a:rPr>
                  <a:t>E</a:t>
                </a:r>
                <a:r>
                  <a:rPr lang="en-US" altLang="en-US" baseline="-25000">
                    <a:sym typeface="Symbol" panose="05050102010706020507" pitchFamily="18" charset="2"/>
                  </a:rPr>
                  <a:t>2</a:t>
                </a:r>
                <a:r>
                  <a:rPr lang="en-US" altLang="en-US">
                    <a:sym typeface="Symbol" panose="05050102010706020507" pitchFamily="18" charset="2"/>
                  </a:rPr>
                  <a:t>)     </a:t>
                </a:r>
                <a:r>
                  <a:rPr lang="en-IN"/>
                  <a:t>≡</a:t>
                </a:r>
                <a:r>
                  <a:rPr lang="en-US" altLang="en-US">
                    <a:sym typeface="Symbol" panose="05050102010706020507" pitchFamily="18" charset="2"/>
                  </a:rPr>
                  <a:t>     (</a:t>
                </a:r>
                <a:r>
                  <a:rPr lang="en-US" altLang="en-US" baseline="-25000">
                    <a:sym typeface="Symbol" panose="05050102010706020507" pitchFamily="18" charset="2"/>
                  </a:rPr>
                  <a:t>L</a:t>
                </a:r>
                <a:r>
                  <a:rPr lang="en-US" altLang="en-US">
                    <a:sym typeface="Symbol" panose="05050102010706020507" pitchFamily="18" charset="2"/>
                  </a:rPr>
                  <a:t>(</a:t>
                </a:r>
                <a:r>
                  <a:rPr lang="en-US" altLang="en-US" i="1"/>
                  <a:t>E</a:t>
                </a:r>
                <a:r>
                  <a:rPr lang="en-US" altLang="en-US" baseline="-25000"/>
                  <a:t>1</a:t>
                </a:r>
                <a:r>
                  <a:rPr lang="en-US" altLang="en-US"/>
                  <a:t>)) </a:t>
                </a:r>
                <a:r>
                  <a:rPr lang="en-US" altLang="en-US">
                    <a:sym typeface="Symbol" panose="05050102010706020507" pitchFamily="18" charset="2"/>
                  </a:rPr>
                  <a:t> (</a:t>
                </a:r>
                <a:r>
                  <a:rPr lang="en-US" altLang="en-US" baseline="-25000">
                    <a:sym typeface="Symbol" panose="05050102010706020507" pitchFamily="18" charset="2"/>
                  </a:rPr>
                  <a:t>L</a:t>
                </a:r>
                <a:r>
                  <a:rPr lang="en-US" altLang="en-US">
                    <a:sym typeface="Symbol" panose="05050102010706020507" pitchFamily="18" charset="2"/>
                  </a:rPr>
                  <a:t>(</a:t>
                </a:r>
                <a:r>
                  <a:rPr lang="en-US" altLang="en-US" i="1"/>
                  <a:t>E</a:t>
                </a:r>
                <a:r>
                  <a:rPr lang="en-US" altLang="en-US" baseline="-25000"/>
                  <a:t>2</a:t>
                </a:r>
                <a:r>
                  <a:rPr lang="en-US" altLang="en-US"/>
                  <a:t>)) </a:t>
                </a:r>
                <a:endParaRPr lang="en-US" altLang="en-US">
                  <a:sym typeface="Greek Symbols" pitchFamily="18" charset="2"/>
                </a:endParaRPr>
              </a:p>
              <a:p>
                <a:pPr marL="303610" indent="-303610">
                  <a:buFont typeface="Monotype Sorts" pitchFamily="-65" charset="2"/>
                  <a:buAutoNum type="arabicPeriod" startAt="10"/>
                  <a:tabLst>
                    <a:tab pos="1709738" algn="l"/>
                  </a:tabLst>
                </a:pPr>
                <a:endParaRPr lang="en-US" altLang="en-US">
                  <a:sym typeface="Symbol" panose="05050102010706020507" pitchFamily="18" charset="2"/>
                </a:endParaRPr>
              </a:p>
              <a:p>
                <a:pPr marL="303610" indent="-303610">
                  <a:buNone/>
                  <a:tabLst>
                    <a:tab pos="1709738" algn="l"/>
                  </a:tabLst>
                </a:pPr>
                <a:endParaRPr lang="en-US" altLang="en-US">
                  <a:sym typeface="Symbol" panose="05050102010706020507" pitchFamily="18" charset="2"/>
                </a:endParaRPr>
              </a:p>
            </p:txBody>
          </p:sp>
        </mc:Choice>
        <mc:Fallback xmlns="">
          <p:sp>
            <p:nvSpPr>
              <p:cNvPr id="362499" name="Rectangle 3">
                <a:extLst>
                  <a:ext uri="{FF2B5EF4-FFF2-40B4-BE49-F238E27FC236}">
                    <a16:creationId xmlns:a16="http://schemas.microsoft.com/office/drawing/2014/main" id="{CD34A2FB-3E13-4F06-8207-CFF2D7389F2B}"/>
                  </a:ext>
                </a:extLst>
              </p:cNvPr>
              <p:cNvSpPr>
                <a:spLocks noGrp="1" noRot="1" noChangeAspect="1" noMove="1" noResize="1" noEditPoints="1" noAdjustHandles="1" noChangeArrowheads="1" noChangeShapeType="1" noTextEdit="1"/>
              </p:cNvSpPr>
              <p:nvPr>
                <p:ph idx="1"/>
              </p:nvPr>
            </p:nvSpPr>
            <p:spPr>
              <a:xfrm>
                <a:off x="1648326" y="822120"/>
                <a:ext cx="5551371" cy="3494810"/>
              </a:xfrm>
              <a:blipFill>
                <a:blip r:embed="rId3"/>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249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249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249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249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499"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2">
            <a:extLst>
              <a:ext uri="{FF2B5EF4-FFF2-40B4-BE49-F238E27FC236}">
                <a16:creationId xmlns:a16="http://schemas.microsoft.com/office/drawing/2014/main" id="{A280E042-4593-4F00-8739-31BAD978BB0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Equivalence Rules (Cont.)</a:t>
            </a:r>
          </a:p>
        </p:txBody>
      </p:sp>
      <p:sp>
        <p:nvSpPr>
          <p:cNvPr id="362499" name="Rectangle 3">
            <a:extLst>
              <a:ext uri="{FF2B5EF4-FFF2-40B4-BE49-F238E27FC236}">
                <a16:creationId xmlns:a16="http://schemas.microsoft.com/office/drawing/2014/main" id="{CD34A2FB-3E13-4F06-8207-CFF2D7389F2B}"/>
              </a:ext>
            </a:extLst>
          </p:cNvPr>
          <p:cNvSpPr>
            <a:spLocks noGrp="1" noChangeArrowheads="1"/>
          </p:cNvSpPr>
          <p:nvPr>
            <p:ph idx="1"/>
          </p:nvPr>
        </p:nvSpPr>
        <p:spPr>
          <a:xfrm>
            <a:off x="1662765" y="699400"/>
            <a:ext cx="5854566" cy="4231502"/>
          </a:xfrm>
        </p:spPr>
        <p:txBody>
          <a:bodyPr/>
          <a:lstStyle/>
          <a:p>
            <a:pPr marL="0" indent="0">
              <a:buNone/>
              <a:tabLst>
                <a:tab pos="1709738" algn="l"/>
              </a:tabLst>
            </a:pPr>
            <a:r>
              <a:rPr lang="en-US" altLang="en-US">
                <a:solidFill>
                  <a:srgbClr val="002060"/>
                </a:solidFill>
                <a:sym typeface="Greek Symbols" pitchFamily="18" charset="2"/>
              </a:rPr>
              <a:t>13.</a:t>
            </a:r>
            <a:r>
              <a:rPr lang="en-US" altLang="en-US">
                <a:sym typeface="Greek Symbols" pitchFamily="18" charset="2"/>
              </a:rPr>
              <a:t>  Selection distributes over aggregation as below</a:t>
            </a:r>
            <a:br>
              <a:rPr lang="en-US" altLang="en-US">
                <a:sym typeface="Greek Symbols" pitchFamily="18" charset="2"/>
              </a:rPr>
            </a:br>
            <a:r>
              <a:rPr lang="en-US" altLang="en-US">
                <a:sym typeface="Greek Symbols" pitchFamily="18" charset="2"/>
              </a:rPr>
              <a:t>          </a:t>
            </a:r>
            <a:r>
              <a:rPr lang="en-US" altLang="en-US" i="1">
                <a:sym typeface="Symbol" panose="05050102010706020507" pitchFamily="18" charset="2"/>
              </a:rPr>
              <a:t></a:t>
            </a:r>
            <a:r>
              <a:rPr lang="en-US" altLang="en-US" baseline="-25000">
                <a:sym typeface="Symbol" panose="05050102010706020507" pitchFamily="18" charset="2"/>
              </a:rPr>
              <a:t></a:t>
            </a:r>
            <a:r>
              <a:rPr lang="en-US" altLang="en-US">
                <a:sym typeface="Greek Symbols" pitchFamily="18" charset="2"/>
              </a:rPr>
              <a:t>(</a:t>
            </a:r>
            <a:r>
              <a:rPr lang="en-US" altLang="en-US" baseline="-25000">
                <a:sym typeface="Greek Symbols" pitchFamily="18" charset="2"/>
              </a:rPr>
              <a:t>G</a:t>
            </a:r>
            <a:r>
              <a:rPr lang="en-IN"/>
              <a:t>𝛾</a:t>
            </a:r>
            <a:r>
              <a:rPr lang="en-US" altLang="en-US" baseline="-25000">
                <a:sym typeface="Greek Symbols" pitchFamily="18" charset="2"/>
              </a:rPr>
              <a:t>A</a:t>
            </a:r>
            <a:r>
              <a:rPr lang="en-US" altLang="en-US">
                <a:sym typeface="Greek Symbols" pitchFamily="18" charset="2"/>
              </a:rPr>
              <a:t>(</a:t>
            </a:r>
            <a:r>
              <a:rPr lang="en-US" altLang="en-US" i="1">
                <a:sym typeface="Greek Symbols" pitchFamily="18" charset="2"/>
              </a:rPr>
              <a:t>E</a:t>
            </a:r>
            <a:r>
              <a:rPr lang="en-US" altLang="en-US">
                <a:sym typeface="Greek Symbols" pitchFamily="18" charset="2"/>
              </a:rPr>
              <a:t>))    </a:t>
            </a:r>
            <a:r>
              <a:rPr lang="en-IN"/>
              <a:t>≡   </a:t>
            </a:r>
            <a:r>
              <a:rPr lang="en-US" altLang="en-US" baseline="-25000">
                <a:sym typeface="Greek Symbols" pitchFamily="18" charset="2"/>
              </a:rPr>
              <a:t>G</a:t>
            </a:r>
            <a:r>
              <a:rPr lang="en-IN"/>
              <a:t>𝛾</a:t>
            </a:r>
            <a:r>
              <a:rPr lang="en-US" altLang="en-US" baseline="-25000">
                <a:sym typeface="Greek Symbols" pitchFamily="18" charset="2"/>
              </a:rPr>
              <a:t>A</a:t>
            </a:r>
            <a:r>
              <a:rPr lang="en-US" altLang="en-US">
                <a:sym typeface="Greek Symbols" pitchFamily="18" charset="2"/>
              </a:rPr>
              <a:t>(</a:t>
            </a:r>
            <a:r>
              <a:rPr lang="en-US" altLang="en-US" i="1">
                <a:sym typeface="Symbol" panose="05050102010706020507" pitchFamily="18" charset="2"/>
              </a:rPr>
              <a:t></a:t>
            </a:r>
            <a:r>
              <a:rPr lang="en-US" altLang="en-US" baseline="-25000">
                <a:sym typeface="Symbol" panose="05050102010706020507" pitchFamily="18" charset="2"/>
              </a:rPr>
              <a:t></a:t>
            </a:r>
            <a:r>
              <a:rPr lang="en-US" altLang="en-US">
                <a:sym typeface="Greek Symbols" pitchFamily="18" charset="2"/>
              </a:rPr>
              <a:t>(</a:t>
            </a:r>
            <a:r>
              <a:rPr lang="en-US" altLang="en-US" i="1">
                <a:sym typeface="Greek Symbols" pitchFamily="18" charset="2"/>
              </a:rPr>
              <a:t>E</a:t>
            </a:r>
            <a:r>
              <a:rPr lang="en-US" altLang="en-US">
                <a:sym typeface="Greek Symbols" pitchFamily="18" charset="2"/>
              </a:rPr>
              <a:t>)) </a:t>
            </a:r>
            <a:br>
              <a:rPr lang="en-US" altLang="en-US">
                <a:sym typeface="Greek Symbols" pitchFamily="18" charset="2"/>
              </a:rPr>
            </a:br>
            <a:r>
              <a:rPr lang="en-US" altLang="en-US">
                <a:sym typeface="Greek Symbols" pitchFamily="18" charset="2"/>
              </a:rPr>
              <a:t>       provided </a:t>
            </a:r>
            <a:r>
              <a:rPr lang="en-US" altLang="en-US">
                <a:sym typeface="Symbol" panose="05050102010706020507" pitchFamily="18" charset="2"/>
              </a:rPr>
              <a:t></a:t>
            </a:r>
            <a:r>
              <a:rPr lang="en-US" altLang="en-US">
                <a:sym typeface="Greek Symbols" pitchFamily="18" charset="2"/>
              </a:rPr>
              <a:t> only involves attributes in G</a:t>
            </a:r>
          </a:p>
          <a:p>
            <a:pPr marL="0" indent="0">
              <a:spcBef>
                <a:spcPts val="536"/>
              </a:spcBef>
              <a:buNone/>
              <a:tabLst>
                <a:tab pos="1709738" algn="l"/>
              </a:tabLst>
            </a:pPr>
            <a:r>
              <a:rPr lang="en-US" altLang="en-US">
                <a:solidFill>
                  <a:srgbClr val="002060"/>
                </a:solidFill>
                <a:sym typeface="Greek Symbols" pitchFamily="18" charset="2"/>
              </a:rPr>
              <a:t>14.</a:t>
            </a:r>
            <a:r>
              <a:rPr lang="en-US" altLang="en-US">
                <a:sym typeface="Greek Symbols" pitchFamily="18" charset="2"/>
              </a:rPr>
              <a:t>  a. Full </a:t>
            </a:r>
            <a:r>
              <a:rPr lang="en-US" altLang="en-US" err="1">
                <a:sym typeface="Greek Symbols" pitchFamily="18" charset="2"/>
              </a:rPr>
              <a:t>outerjoin</a:t>
            </a:r>
            <a:r>
              <a:rPr lang="en-US" altLang="en-US">
                <a:sym typeface="Greek Symbols" pitchFamily="18" charset="2"/>
              </a:rPr>
              <a:t> is commutative:</a:t>
            </a:r>
            <a:br>
              <a:rPr lang="en-US" altLang="en-US">
                <a:sym typeface="Greek Symbols" pitchFamily="18" charset="2"/>
              </a:rPr>
            </a:br>
            <a:r>
              <a:rPr lang="en-US" altLang="en-US">
                <a:sym typeface="Greek Symbols" pitchFamily="18" charset="2"/>
              </a:rPr>
              <a:t>            </a:t>
            </a:r>
            <a:r>
              <a:rPr lang="en-US" altLang="en-US" i="1"/>
              <a:t>E</a:t>
            </a:r>
            <a:r>
              <a:rPr lang="en-US" altLang="en-US" baseline="-25000"/>
              <a:t>1</a:t>
            </a:r>
            <a:r>
              <a:rPr lang="en-US" altLang="en-US"/>
              <a:t> </a:t>
            </a:r>
            <a:r>
              <a:rPr lang="en-IN"/>
              <a:t>⟗</a:t>
            </a:r>
            <a:r>
              <a:rPr lang="en-US" altLang="en-US">
                <a:sym typeface="Symbol" panose="05050102010706020507" pitchFamily="18" charset="2"/>
              </a:rPr>
              <a:t> </a:t>
            </a:r>
            <a:r>
              <a:rPr lang="en-US" altLang="en-US" i="1">
                <a:sym typeface="Symbol" panose="05050102010706020507" pitchFamily="18" charset="2"/>
              </a:rPr>
              <a:t>E</a:t>
            </a:r>
            <a:r>
              <a:rPr lang="en-US" altLang="en-US" baseline="-25000">
                <a:sym typeface="Symbol" panose="05050102010706020507" pitchFamily="18" charset="2"/>
              </a:rPr>
              <a:t>2     </a:t>
            </a:r>
            <a:r>
              <a:rPr lang="en-IN"/>
              <a:t>≡   </a:t>
            </a:r>
            <a:r>
              <a:rPr lang="en-US" altLang="en-US" baseline="-25000">
                <a:sym typeface="Symbol" panose="05050102010706020507" pitchFamily="18" charset="2"/>
              </a:rPr>
              <a:t> </a:t>
            </a:r>
            <a:r>
              <a:rPr lang="en-US" altLang="en-US" i="1"/>
              <a:t>E</a:t>
            </a:r>
            <a:r>
              <a:rPr lang="en-US" altLang="en-US" baseline="-25000"/>
              <a:t>2</a:t>
            </a:r>
            <a:r>
              <a:rPr lang="en-US" altLang="en-US"/>
              <a:t> </a:t>
            </a:r>
            <a:r>
              <a:rPr lang="en-IN"/>
              <a:t>⟗</a:t>
            </a:r>
            <a:r>
              <a:rPr lang="en-US" altLang="en-US">
                <a:sym typeface="Symbol" panose="05050102010706020507" pitchFamily="18" charset="2"/>
              </a:rPr>
              <a:t> </a:t>
            </a:r>
            <a:r>
              <a:rPr lang="en-US" altLang="en-US" i="1">
                <a:sym typeface="Symbol" panose="05050102010706020507" pitchFamily="18" charset="2"/>
              </a:rPr>
              <a:t>E</a:t>
            </a:r>
            <a:r>
              <a:rPr lang="en-US" altLang="en-US" baseline="-25000">
                <a:sym typeface="Symbol" panose="05050102010706020507" pitchFamily="18" charset="2"/>
              </a:rPr>
              <a:t>1 </a:t>
            </a:r>
            <a:br>
              <a:rPr lang="en-US" altLang="en-US" baseline="-25000">
                <a:sym typeface="Symbol" panose="05050102010706020507" pitchFamily="18" charset="2"/>
              </a:rPr>
            </a:br>
            <a:r>
              <a:rPr lang="en-US" altLang="en-US" baseline="-25000">
                <a:sym typeface="Symbol" panose="05050102010706020507" pitchFamily="18" charset="2"/>
              </a:rPr>
              <a:t>           </a:t>
            </a:r>
            <a:r>
              <a:rPr lang="en-US" altLang="en-US">
                <a:sym typeface="Symbol" panose="05050102010706020507" pitchFamily="18" charset="2"/>
              </a:rPr>
              <a:t>b. Left and right </a:t>
            </a:r>
            <a:r>
              <a:rPr lang="en-US" altLang="en-US" err="1">
                <a:sym typeface="Symbol" panose="05050102010706020507" pitchFamily="18" charset="2"/>
              </a:rPr>
              <a:t>outerjoin</a:t>
            </a:r>
            <a:r>
              <a:rPr lang="en-US" altLang="en-US">
                <a:sym typeface="Symbol" panose="05050102010706020507" pitchFamily="18" charset="2"/>
              </a:rPr>
              <a:t> are not commutative, but:</a:t>
            </a:r>
            <a:br>
              <a:rPr lang="en-US" altLang="en-US">
                <a:sym typeface="Symbol" panose="05050102010706020507" pitchFamily="18" charset="2"/>
              </a:rPr>
            </a:br>
            <a:r>
              <a:rPr lang="en-US" altLang="en-US">
                <a:sym typeface="Symbol" panose="05050102010706020507" pitchFamily="18" charset="2"/>
              </a:rPr>
              <a:t>            </a:t>
            </a:r>
            <a:r>
              <a:rPr lang="en-US" altLang="en-US" i="1"/>
              <a:t>E</a:t>
            </a:r>
            <a:r>
              <a:rPr lang="en-US" altLang="en-US" baseline="-25000"/>
              <a:t>1</a:t>
            </a:r>
            <a:r>
              <a:rPr lang="en-US" altLang="en-US"/>
              <a:t> </a:t>
            </a:r>
            <a:r>
              <a:rPr lang="en-IN"/>
              <a:t>⟕ </a:t>
            </a:r>
            <a:r>
              <a:rPr lang="en-US" altLang="en-US" i="1">
                <a:sym typeface="Symbol" panose="05050102010706020507" pitchFamily="18" charset="2"/>
              </a:rPr>
              <a:t>E</a:t>
            </a:r>
            <a:r>
              <a:rPr lang="en-US" altLang="en-US" baseline="-25000">
                <a:sym typeface="Symbol" panose="05050102010706020507" pitchFamily="18" charset="2"/>
              </a:rPr>
              <a:t>2     </a:t>
            </a:r>
            <a:r>
              <a:rPr lang="en-IN"/>
              <a:t>≡   </a:t>
            </a:r>
            <a:r>
              <a:rPr lang="en-US" altLang="en-US" baseline="-25000">
                <a:sym typeface="Symbol" panose="05050102010706020507" pitchFamily="18" charset="2"/>
              </a:rPr>
              <a:t> </a:t>
            </a:r>
            <a:r>
              <a:rPr lang="en-US" altLang="en-US" i="1"/>
              <a:t>E</a:t>
            </a:r>
            <a:r>
              <a:rPr lang="en-US" altLang="en-US" baseline="-25000"/>
              <a:t>2</a:t>
            </a:r>
            <a:r>
              <a:rPr lang="en-US" altLang="en-US"/>
              <a:t> </a:t>
            </a:r>
            <a:r>
              <a:rPr lang="en-IN"/>
              <a:t>⟖</a:t>
            </a:r>
            <a:r>
              <a:rPr lang="en-US" altLang="en-US">
                <a:sym typeface="Symbol" panose="05050102010706020507" pitchFamily="18" charset="2"/>
              </a:rPr>
              <a:t> </a:t>
            </a:r>
            <a:r>
              <a:rPr lang="en-US" altLang="en-US" i="1">
                <a:sym typeface="Symbol" panose="05050102010706020507" pitchFamily="18" charset="2"/>
              </a:rPr>
              <a:t>E</a:t>
            </a:r>
            <a:r>
              <a:rPr lang="en-US" altLang="en-US" baseline="-25000">
                <a:sym typeface="Symbol" panose="05050102010706020507" pitchFamily="18" charset="2"/>
              </a:rPr>
              <a:t>1</a:t>
            </a:r>
            <a:endParaRPr lang="en-US" altLang="en-US">
              <a:sym typeface="Greek Symbols" pitchFamily="18" charset="2"/>
            </a:endParaRPr>
          </a:p>
          <a:p>
            <a:pPr marL="0" indent="0">
              <a:spcBef>
                <a:spcPts val="536"/>
              </a:spcBef>
              <a:buNone/>
              <a:tabLst>
                <a:tab pos="1709738" algn="l"/>
              </a:tabLst>
            </a:pPr>
            <a:r>
              <a:rPr lang="en-US" altLang="en-US">
                <a:solidFill>
                  <a:srgbClr val="002060"/>
                </a:solidFill>
                <a:sym typeface="Greek Symbols" pitchFamily="18" charset="2"/>
              </a:rPr>
              <a:t>15.  </a:t>
            </a:r>
            <a:r>
              <a:rPr lang="en-US" altLang="en-US">
                <a:sym typeface="Greek Symbols" pitchFamily="18" charset="2"/>
              </a:rPr>
              <a:t>Selection distributes over left and right </a:t>
            </a:r>
            <a:r>
              <a:rPr lang="en-US" altLang="en-US" err="1">
                <a:sym typeface="Greek Symbols" pitchFamily="18" charset="2"/>
              </a:rPr>
              <a:t>outerjoins</a:t>
            </a:r>
            <a:r>
              <a:rPr lang="en-US" altLang="en-US">
                <a:sym typeface="Greek Symbols" pitchFamily="18" charset="2"/>
              </a:rPr>
              <a:t> as below, provided </a:t>
            </a:r>
            <a:r>
              <a:rPr lang="en-US" altLang="en-US">
                <a:sym typeface="Symbol" panose="05050102010706020507" pitchFamily="18" charset="2"/>
              </a:rPr>
              <a:t></a:t>
            </a:r>
            <a:r>
              <a:rPr lang="en-US" altLang="en-US" baseline="-25000">
                <a:sym typeface="Symbol" panose="05050102010706020507" pitchFamily="18" charset="2"/>
              </a:rPr>
              <a:t>1</a:t>
            </a:r>
            <a:r>
              <a:rPr lang="en-US" altLang="en-US">
                <a:sym typeface="Greek Symbols" pitchFamily="18" charset="2"/>
              </a:rPr>
              <a:t>             </a:t>
            </a:r>
          </a:p>
          <a:p>
            <a:pPr marL="0" indent="0">
              <a:spcBef>
                <a:spcPts val="0"/>
              </a:spcBef>
              <a:buNone/>
              <a:tabLst>
                <a:tab pos="1709738" algn="l"/>
              </a:tabLst>
            </a:pPr>
            <a:r>
              <a:rPr lang="en-US" altLang="en-US">
                <a:sym typeface="Greek Symbols" pitchFamily="18" charset="2"/>
              </a:rPr>
              <a:t>       only involves attributes of </a:t>
            </a:r>
            <a:r>
              <a:rPr lang="en-US" altLang="en-US" i="1">
                <a:sym typeface="Symbol" panose="05050102010706020507" pitchFamily="18" charset="2"/>
              </a:rPr>
              <a:t>E</a:t>
            </a:r>
            <a:r>
              <a:rPr lang="en-US" altLang="en-US" baseline="-25000">
                <a:sym typeface="Symbol" panose="05050102010706020507" pitchFamily="18" charset="2"/>
              </a:rPr>
              <a:t>1</a:t>
            </a:r>
            <a:r>
              <a:rPr lang="en-US" altLang="en-US">
                <a:sym typeface="Symbol" panose="05050102010706020507" pitchFamily="18" charset="2"/>
              </a:rPr>
              <a:t>  </a:t>
            </a:r>
            <a:br>
              <a:rPr lang="en-US" altLang="en-US">
                <a:sym typeface="Symbol" panose="05050102010706020507" pitchFamily="18" charset="2"/>
              </a:rPr>
            </a:br>
            <a:r>
              <a:rPr lang="en-US" altLang="en-US">
                <a:sym typeface="Symbol" panose="05050102010706020507" pitchFamily="18" charset="2"/>
              </a:rPr>
              <a:t>       a. </a:t>
            </a:r>
            <a:r>
              <a:rPr lang="en-US" altLang="en-US" i="1">
                <a:sym typeface="Symbol" panose="05050102010706020507" pitchFamily="18" charset="2"/>
              </a:rPr>
              <a:t></a:t>
            </a:r>
            <a:r>
              <a:rPr lang="en-US" altLang="en-US" baseline="-25000">
                <a:sym typeface="Symbol" panose="05050102010706020507" pitchFamily="18" charset="2"/>
              </a:rPr>
              <a:t></a:t>
            </a:r>
            <a:r>
              <a:rPr lang="en-US" altLang="en-US" baseline="-38000">
                <a:sym typeface="Symbol" panose="05050102010706020507" pitchFamily="18" charset="2"/>
              </a:rPr>
              <a:t>1</a:t>
            </a:r>
            <a:r>
              <a:rPr lang="en-US" altLang="en-US" i="1">
                <a:sym typeface="Symbol" panose="05050102010706020507" pitchFamily="18" charset="2"/>
              </a:rPr>
              <a:t> </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a:t>
            </a:r>
            <a:r>
              <a:rPr lang="en-IN"/>
              <a:t>⟕</a:t>
            </a:r>
            <a:r>
              <a:rPr lang="en-US" altLang="en-US" baseline="-25000">
                <a:sym typeface="Symbol" panose="05050102010706020507" pitchFamily="18" charset="2"/>
              </a:rPr>
              <a:t></a:t>
            </a:r>
            <a:r>
              <a:rPr lang="en-US" altLang="en-US">
                <a:sym typeface="Greek Symbols" pitchFamily="18" charset="2"/>
              </a:rPr>
              <a:t> </a:t>
            </a:r>
            <a:r>
              <a:rPr lang="en-US" altLang="en-US" i="1">
                <a:sym typeface="Greek Symbols" pitchFamily="18" charset="2"/>
              </a:rPr>
              <a:t>E</a:t>
            </a:r>
            <a:r>
              <a:rPr lang="en-US" altLang="en-US" baseline="-25000">
                <a:sym typeface="Greek Symbols" pitchFamily="18" charset="2"/>
              </a:rPr>
              <a:t>2</a:t>
            </a:r>
            <a:r>
              <a:rPr lang="en-US" altLang="en-US">
                <a:sym typeface="Greek Symbols" pitchFamily="18" charset="2"/>
              </a:rPr>
              <a:t>)    </a:t>
            </a:r>
            <a:r>
              <a:rPr lang="en-IN"/>
              <a:t>≡   </a:t>
            </a:r>
            <a:r>
              <a:rPr lang="en-US" altLang="en-US">
                <a:sym typeface="Greek Symbols" pitchFamily="18" charset="2"/>
              </a:rPr>
              <a:t> (</a:t>
            </a:r>
            <a:r>
              <a:rPr lang="en-US" altLang="en-US" i="1">
                <a:sym typeface="Symbol" panose="05050102010706020507" pitchFamily="18" charset="2"/>
              </a:rPr>
              <a:t></a:t>
            </a:r>
            <a:r>
              <a:rPr lang="en-US" altLang="en-US" baseline="-25000">
                <a:sym typeface="Symbol" panose="05050102010706020507" pitchFamily="18" charset="2"/>
              </a:rPr>
              <a:t></a:t>
            </a:r>
            <a:r>
              <a:rPr lang="en-US" altLang="en-US" baseline="-38000">
                <a:sym typeface="Symbol" panose="05050102010706020507" pitchFamily="18" charset="2"/>
              </a:rPr>
              <a:t>1</a:t>
            </a:r>
            <a:r>
              <a:rPr lang="en-US" altLang="en-US" i="1">
                <a:sym typeface="Greek Symbols" pitchFamily="18" charset="2"/>
              </a:rPr>
              <a:t> </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a:t>
            </a:r>
            <a:r>
              <a:rPr lang="en-IN"/>
              <a:t>⟕</a:t>
            </a:r>
            <a:r>
              <a:rPr lang="en-US" altLang="en-US" baseline="-25000">
                <a:sym typeface="Symbol" panose="05050102010706020507" pitchFamily="18" charset="2"/>
              </a:rPr>
              <a:t></a:t>
            </a:r>
            <a:r>
              <a:rPr lang="en-US" altLang="en-US">
                <a:sym typeface="Greek Symbols" pitchFamily="18" charset="2"/>
              </a:rPr>
              <a:t> </a:t>
            </a:r>
            <a:r>
              <a:rPr lang="en-US" altLang="en-US" i="1">
                <a:sym typeface="Greek Symbols" pitchFamily="18" charset="2"/>
              </a:rPr>
              <a:t>E</a:t>
            </a:r>
            <a:r>
              <a:rPr lang="en-US" altLang="en-US" baseline="-25000">
                <a:sym typeface="Greek Symbols" pitchFamily="18" charset="2"/>
              </a:rPr>
              <a:t>2</a:t>
            </a:r>
            <a:r>
              <a:rPr lang="en-US" altLang="en-US">
                <a:sym typeface="Greek Symbols" pitchFamily="18" charset="2"/>
              </a:rPr>
              <a:t> </a:t>
            </a:r>
            <a:br>
              <a:rPr lang="en-US" altLang="en-US">
                <a:sym typeface="Greek Symbols" pitchFamily="18" charset="2"/>
              </a:rPr>
            </a:br>
            <a:r>
              <a:rPr lang="en-US" altLang="en-US">
                <a:sym typeface="Greek Symbols" pitchFamily="18" charset="2"/>
              </a:rPr>
              <a:t>       b. </a:t>
            </a:r>
            <a:r>
              <a:rPr lang="en-US" altLang="en-US" i="1">
                <a:sym typeface="Symbol" panose="05050102010706020507" pitchFamily="18" charset="2"/>
              </a:rPr>
              <a:t></a:t>
            </a:r>
            <a:r>
              <a:rPr lang="en-US" altLang="en-US" baseline="-25000">
                <a:sym typeface="Symbol" panose="05050102010706020507" pitchFamily="18" charset="2"/>
              </a:rPr>
              <a:t></a:t>
            </a:r>
            <a:r>
              <a:rPr lang="en-US" altLang="en-US" baseline="-38000">
                <a:sym typeface="Symbol" panose="05050102010706020507" pitchFamily="18" charset="2"/>
              </a:rPr>
              <a:t>1</a:t>
            </a:r>
            <a:r>
              <a:rPr lang="en-US" altLang="en-US" i="1">
                <a:sym typeface="Symbol" panose="05050102010706020507" pitchFamily="18" charset="2"/>
              </a:rPr>
              <a:t> </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a:t>
            </a:r>
            <a:r>
              <a:rPr lang="en-IN"/>
              <a:t>⟖</a:t>
            </a:r>
            <a:r>
              <a:rPr lang="en-US" altLang="en-US" baseline="-25000">
                <a:sym typeface="Symbol" panose="05050102010706020507" pitchFamily="18" charset="2"/>
              </a:rPr>
              <a:t></a:t>
            </a:r>
            <a:r>
              <a:rPr lang="en-US" altLang="en-US">
                <a:sym typeface="Greek Symbols" pitchFamily="18" charset="2"/>
              </a:rPr>
              <a:t> </a:t>
            </a:r>
            <a:r>
              <a:rPr lang="en-US" altLang="en-US" i="1">
                <a:sym typeface="Greek Symbols" pitchFamily="18" charset="2"/>
              </a:rPr>
              <a:t>E</a:t>
            </a:r>
            <a:r>
              <a:rPr lang="en-US" altLang="en-US" baseline="-25000">
                <a:sym typeface="Greek Symbols" pitchFamily="18" charset="2"/>
              </a:rPr>
              <a:t>2</a:t>
            </a:r>
            <a:r>
              <a:rPr lang="en-US" altLang="en-US">
                <a:sym typeface="Greek Symbols" pitchFamily="18" charset="2"/>
              </a:rPr>
              <a:t>)    </a:t>
            </a:r>
            <a:r>
              <a:rPr lang="en-IN"/>
              <a:t>≡    </a:t>
            </a:r>
            <a:r>
              <a:rPr lang="en-US" altLang="en-US" i="1">
                <a:sym typeface="Greek Symbols" pitchFamily="18" charset="2"/>
              </a:rPr>
              <a:t>E</a:t>
            </a:r>
            <a:r>
              <a:rPr lang="en-US" altLang="en-US" baseline="-25000">
                <a:sym typeface="Greek Symbols" pitchFamily="18" charset="2"/>
              </a:rPr>
              <a:t>2 </a:t>
            </a:r>
            <a:r>
              <a:rPr lang="en-IN"/>
              <a:t>⟕</a:t>
            </a:r>
            <a:r>
              <a:rPr lang="en-US" altLang="en-US" baseline="-25000">
                <a:sym typeface="Symbol" panose="05050102010706020507" pitchFamily="18" charset="2"/>
              </a:rPr>
              <a:t></a:t>
            </a:r>
            <a:r>
              <a:rPr lang="en-US" altLang="en-US">
                <a:sym typeface="Greek Symbols" pitchFamily="18" charset="2"/>
              </a:rPr>
              <a:t> (</a:t>
            </a:r>
            <a:r>
              <a:rPr lang="en-US" altLang="en-US" i="1">
                <a:sym typeface="Symbol" panose="05050102010706020507" pitchFamily="18" charset="2"/>
              </a:rPr>
              <a:t></a:t>
            </a:r>
            <a:r>
              <a:rPr lang="en-US" altLang="en-US" baseline="-25000">
                <a:sym typeface="Symbol" panose="05050102010706020507" pitchFamily="18" charset="2"/>
              </a:rPr>
              <a:t></a:t>
            </a:r>
            <a:r>
              <a:rPr lang="en-US" altLang="en-US" baseline="-38000">
                <a:sym typeface="Symbol" panose="05050102010706020507" pitchFamily="18" charset="2"/>
              </a:rPr>
              <a:t>1</a:t>
            </a:r>
            <a:r>
              <a:rPr lang="en-US" altLang="en-US" i="1">
                <a:sym typeface="Greek Symbols" pitchFamily="18" charset="2"/>
              </a:rPr>
              <a:t> </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a:t>
            </a:r>
          </a:p>
          <a:p>
            <a:pPr marL="0" indent="0">
              <a:buNone/>
              <a:tabLst>
                <a:tab pos="1709738" algn="l"/>
              </a:tabLst>
            </a:pPr>
            <a:r>
              <a:rPr lang="en-US" altLang="en-US">
                <a:solidFill>
                  <a:srgbClr val="002060"/>
                </a:solidFill>
                <a:sym typeface="Greek Symbols" pitchFamily="18" charset="2"/>
              </a:rPr>
              <a:t>16.  </a:t>
            </a:r>
            <a:r>
              <a:rPr lang="en-US" altLang="en-US" err="1">
                <a:sym typeface="Greek Symbols" pitchFamily="18" charset="2"/>
              </a:rPr>
              <a:t>Outerjoins</a:t>
            </a:r>
            <a:r>
              <a:rPr lang="en-US" altLang="en-US">
                <a:sym typeface="Greek Symbols" pitchFamily="18" charset="2"/>
              </a:rPr>
              <a:t> can be replaced by inner joins under some conditions</a:t>
            </a:r>
          </a:p>
          <a:p>
            <a:pPr marL="0" indent="0">
              <a:buNone/>
              <a:tabLst>
                <a:tab pos="1709738" algn="l"/>
              </a:tabLst>
            </a:pPr>
            <a:r>
              <a:rPr lang="en-US" altLang="en-US">
                <a:sym typeface="Symbol" panose="05050102010706020507" pitchFamily="18" charset="2"/>
              </a:rPr>
              <a:t>        a. </a:t>
            </a:r>
            <a:r>
              <a:rPr lang="en-US" altLang="en-US" i="1">
                <a:sym typeface="Symbol" panose="05050102010706020507" pitchFamily="18" charset="2"/>
              </a:rPr>
              <a:t></a:t>
            </a:r>
            <a:r>
              <a:rPr lang="en-US" altLang="en-US" baseline="-25000">
                <a:sym typeface="Symbol" panose="05050102010706020507" pitchFamily="18" charset="2"/>
              </a:rPr>
              <a:t></a:t>
            </a:r>
            <a:r>
              <a:rPr lang="en-US" altLang="en-US" baseline="-38000">
                <a:sym typeface="Symbol" panose="05050102010706020507" pitchFamily="18" charset="2"/>
              </a:rPr>
              <a:t>1</a:t>
            </a:r>
            <a:r>
              <a:rPr lang="en-US" altLang="en-US" i="1">
                <a:sym typeface="Symbol" panose="05050102010706020507" pitchFamily="18" charset="2"/>
              </a:rPr>
              <a:t> </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a:t>
            </a:r>
            <a:r>
              <a:rPr lang="en-IN"/>
              <a:t>⟕</a:t>
            </a:r>
            <a:r>
              <a:rPr lang="en-US" altLang="en-US" baseline="-25000">
                <a:sym typeface="Symbol" panose="05050102010706020507" pitchFamily="18" charset="2"/>
              </a:rPr>
              <a:t></a:t>
            </a:r>
            <a:r>
              <a:rPr lang="en-US" altLang="en-US">
                <a:sym typeface="Greek Symbols" pitchFamily="18" charset="2"/>
              </a:rPr>
              <a:t> </a:t>
            </a:r>
            <a:r>
              <a:rPr lang="en-US" altLang="en-US" i="1">
                <a:sym typeface="Greek Symbols" pitchFamily="18" charset="2"/>
              </a:rPr>
              <a:t>E</a:t>
            </a:r>
            <a:r>
              <a:rPr lang="en-US" altLang="en-US" baseline="-25000">
                <a:sym typeface="Greek Symbols" pitchFamily="18" charset="2"/>
              </a:rPr>
              <a:t>2</a:t>
            </a:r>
            <a:r>
              <a:rPr lang="en-US" altLang="en-US">
                <a:sym typeface="Greek Symbols" pitchFamily="18" charset="2"/>
              </a:rPr>
              <a:t>)    </a:t>
            </a:r>
            <a:r>
              <a:rPr lang="en-IN"/>
              <a:t>≡   </a:t>
            </a:r>
            <a:r>
              <a:rPr lang="en-US" altLang="en-US">
                <a:sym typeface="Greek Symbols" pitchFamily="18" charset="2"/>
              </a:rPr>
              <a:t> </a:t>
            </a:r>
            <a:r>
              <a:rPr lang="en-US" altLang="en-US" i="1">
                <a:sym typeface="Symbol" panose="05050102010706020507" pitchFamily="18" charset="2"/>
              </a:rPr>
              <a:t></a:t>
            </a:r>
            <a:r>
              <a:rPr lang="en-US" altLang="en-US" baseline="-25000">
                <a:sym typeface="Symbol" panose="05050102010706020507" pitchFamily="18" charset="2"/>
              </a:rPr>
              <a:t></a:t>
            </a:r>
            <a:r>
              <a:rPr lang="en-US" altLang="en-US" baseline="-38000">
                <a:sym typeface="Symbol" panose="05050102010706020507" pitchFamily="18" charset="2"/>
              </a:rPr>
              <a:t>1</a:t>
            </a:r>
            <a:r>
              <a:rPr lang="en-US" altLang="en-US" i="1">
                <a:sym typeface="Greek Symbols" pitchFamily="18" charset="2"/>
              </a:rPr>
              <a:t> </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a:t>
            </a:r>
            <a:r>
              <a:rPr lang="en-IN" altLang="en-US"/>
              <a:t>⨝</a:t>
            </a:r>
            <a:r>
              <a:rPr lang="en-US" altLang="en-US" baseline="-25000">
                <a:sym typeface="Symbol" panose="05050102010706020507" pitchFamily="18" charset="2"/>
              </a:rPr>
              <a:t></a:t>
            </a:r>
            <a:r>
              <a:rPr lang="en-US" altLang="en-US">
                <a:sym typeface="Greek Symbols" pitchFamily="18" charset="2"/>
              </a:rPr>
              <a:t> </a:t>
            </a:r>
            <a:r>
              <a:rPr lang="en-US" altLang="en-US" i="1">
                <a:sym typeface="Greek Symbols" pitchFamily="18" charset="2"/>
              </a:rPr>
              <a:t>E</a:t>
            </a:r>
            <a:r>
              <a:rPr lang="en-US" altLang="en-US" baseline="-25000">
                <a:sym typeface="Greek Symbols" pitchFamily="18" charset="2"/>
              </a:rPr>
              <a:t>2</a:t>
            </a:r>
            <a:r>
              <a:rPr lang="en-US" altLang="en-US">
                <a:sym typeface="Greek Symbols" pitchFamily="18" charset="2"/>
              </a:rPr>
              <a:t>)</a:t>
            </a:r>
            <a:br>
              <a:rPr lang="en-US" altLang="en-US">
                <a:sym typeface="Greek Symbols" pitchFamily="18" charset="2"/>
              </a:rPr>
            </a:br>
            <a:r>
              <a:rPr lang="en-US" altLang="en-US">
                <a:sym typeface="Greek Symbols" pitchFamily="18" charset="2"/>
              </a:rPr>
              <a:t>        b. </a:t>
            </a:r>
            <a:r>
              <a:rPr lang="en-US" altLang="en-US" i="1">
                <a:sym typeface="Symbol" panose="05050102010706020507" pitchFamily="18" charset="2"/>
              </a:rPr>
              <a:t></a:t>
            </a:r>
            <a:r>
              <a:rPr lang="en-US" altLang="en-US" baseline="-25000">
                <a:sym typeface="Symbol" panose="05050102010706020507" pitchFamily="18" charset="2"/>
              </a:rPr>
              <a:t></a:t>
            </a:r>
            <a:r>
              <a:rPr lang="en-US" altLang="en-US" baseline="-38000">
                <a:sym typeface="Symbol" panose="05050102010706020507" pitchFamily="18" charset="2"/>
              </a:rPr>
              <a:t>1</a:t>
            </a:r>
            <a:r>
              <a:rPr lang="en-US" altLang="en-US" i="1">
                <a:sym typeface="Symbol" panose="05050102010706020507" pitchFamily="18" charset="2"/>
              </a:rPr>
              <a:t> </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a:t>
            </a:r>
            <a:r>
              <a:rPr lang="en-IN"/>
              <a:t>⟖</a:t>
            </a:r>
            <a:r>
              <a:rPr lang="en-US" altLang="en-US" baseline="-25000">
                <a:sym typeface="Symbol" panose="05050102010706020507" pitchFamily="18" charset="2"/>
              </a:rPr>
              <a:t></a:t>
            </a:r>
            <a:r>
              <a:rPr lang="en-US" altLang="en-US">
                <a:sym typeface="Greek Symbols" pitchFamily="18" charset="2"/>
              </a:rPr>
              <a:t> </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a:t>
            </a:r>
            <a:r>
              <a:rPr lang="en-IN"/>
              <a:t>≡    </a:t>
            </a:r>
            <a:r>
              <a:rPr lang="en-US" altLang="en-US" i="1">
                <a:sym typeface="Symbol" panose="05050102010706020507" pitchFamily="18" charset="2"/>
              </a:rPr>
              <a:t></a:t>
            </a:r>
            <a:r>
              <a:rPr lang="en-US" altLang="en-US" baseline="-25000">
                <a:sym typeface="Symbol" panose="05050102010706020507" pitchFamily="18" charset="2"/>
              </a:rPr>
              <a:t></a:t>
            </a:r>
            <a:r>
              <a:rPr lang="en-US" altLang="en-US" baseline="-38000">
                <a:sym typeface="Symbol" panose="05050102010706020507" pitchFamily="18" charset="2"/>
              </a:rPr>
              <a:t>1</a:t>
            </a:r>
            <a:r>
              <a:rPr lang="en-US" altLang="en-US" i="1">
                <a:sym typeface="Greek Symbols" pitchFamily="18" charset="2"/>
              </a:rPr>
              <a:t> </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a:t>
            </a:r>
            <a:r>
              <a:rPr lang="en-IN" altLang="en-US"/>
              <a:t>⨝</a:t>
            </a:r>
            <a:r>
              <a:rPr lang="en-US" altLang="en-US" baseline="-25000">
                <a:sym typeface="Symbol" panose="05050102010706020507" pitchFamily="18" charset="2"/>
              </a:rPr>
              <a:t></a:t>
            </a:r>
            <a:r>
              <a:rPr lang="en-US" altLang="en-US">
                <a:sym typeface="Greek Symbols" pitchFamily="18" charset="2"/>
              </a:rPr>
              <a:t> </a:t>
            </a:r>
            <a:r>
              <a:rPr lang="en-US" altLang="en-US" i="1">
                <a:sym typeface="Greek Symbols" pitchFamily="18" charset="2"/>
              </a:rPr>
              <a:t>E</a:t>
            </a:r>
            <a:r>
              <a:rPr lang="en-US" altLang="en-US" baseline="-25000">
                <a:sym typeface="Greek Symbols" pitchFamily="18" charset="2"/>
              </a:rPr>
              <a:t>2</a:t>
            </a:r>
            <a:r>
              <a:rPr lang="en-US" altLang="en-US">
                <a:sym typeface="Greek Symbols" pitchFamily="18" charset="2"/>
              </a:rPr>
              <a:t>)</a:t>
            </a:r>
            <a:br>
              <a:rPr lang="en-US" altLang="en-US">
                <a:sym typeface="Greek Symbols" pitchFamily="18" charset="2"/>
              </a:rPr>
            </a:br>
            <a:r>
              <a:rPr lang="en-US" altLang="en-US">
                <a:sym typeface="Greek Symbols" pitchFamily="18" charset="2"/>
              </a:rPr>
              <a:t>        provided </a:t>
            </a:r>
            <a:r>
              <a:rPr lang="en-US" altLang="en-US">
                <a:sym typeface="Symbol" panose="05050102010706020507" pitchFamily="18" charset="2"/>
              </a:rPr>
              <a:t></a:t>
            </a:r>
            <a:r>
              <a:rPr lang="en-US" altLang="en-US" baseline="-25000">
                <a:sym typeface="Symbol" panose="05050102010706020507" pitchFamily="18" charset="2"/>
              </a:rPr>
              <a:t>1</a:t>
            </a:r>
            <a:r>
              <a:rPr lang="en-US" altLang="en-US">
                <a:sym typeface="Symbol" panose="05050102010706020507" pitchFamily="18" charset="2"/>
              </a:rPr>
              <a:t> is null rejecting on </a:t>
            </a:r>
            <a:r>
              <a:rPr lang="en-US" altLang="en-US" i="1">
                <a:sym typeface="Greek Symbols" pitchFamily="18" charset="2"/>
              </a:rPr>
              <a:t>E</a:t>
            </a:r>
            <a:r>
              <a:rPr lang="en-US" altLang="en-US" baseline="-25000">
                <a:sym typeface="Greek Symbols" pitchFamily="18" charset="2"/>
              </a:rPr>
              <a:t>2</a:t>
            </a:r>
            <a:r>
              <a:rPr lang="en-US" altLang="en-US">
                <a:sym typeface="Greek Symbols" pitchFamily="18" charset="2"/>
              </a:rPr>
              <a:t> </a:t>
            </a:r>
          </a:p>
          <a:p>
            <a:pPr marL="342900" indent="-342900">
              <a:buFont typeface="Monotype Sorts" pitchFamily="-65" charset="2"/>
              <a:buAutoNum type="arabicPeriod" startAt="13"/>
              <a:tabLst>
                <a:tab pos="1709738" algn="l"/>
              </a:tabLst>
            </a:pPr>
            <a:endParaRPr lang="en-US" altLang="en-US">
              <a:sym typeface="Greek Symbols" pitchFamily="18" charset="2"/>
            </a:endParaRPr>
          </a:p>
          <a:p>
            <a:pPr marL="342900" indent="-342900">
              <a:buFont typeface="Monotype Sorts" pitchFamily="-65" charset="2"/>
              <a:buAutoNum type="arabicPeriod" startAt="13"/>
              <a:tabLst>
                <a:tab pos="1709738" algn="l"/>
              </a:tabLst>
            </a:pPr>
            <a:endParaRPr lang="en-US" altLang="en-US">
              <a:sym typeface="Greek Symbols" pitchFamily="18" charset="2"/>
            </a:endParaRPr>
          </a:p>
          <a:p>
            <a:pPr marL="342900" indent="-342900">
              <a:buFont typeface="Monotype Sorts" pitchFamily="-65" charset="2"/>
              <a:buAutoNum type="arabicPeriod" startAt="13"/>
              <a:tabLst>
                <a:tab pos="1709738" algn="l"/>
              </a:tabLst>
            </a:pPr>
            <a:endParaRPr lang="en-US" altLang="en-US">
              <a:sym typeface="Greek Symbols" pitchFamily="18" charset="2"/>
            </a:endParaRPr>
          </a:p>
          <a:p>
            <a:pPr marL="303610" indent="-303610">
              <a:buNone/>
              <a:tabLst>
                <a:tab pos="1709738" algn="l"/>
              </a:tabLst>
            </a:pPr>
            <a:endParaRPr lang="en-US" altLang="en-US">
              <a:sym typeface="Symbol" panose="05050102010706020507" pitchFamily="18" charset="2"/>
            </a:endParaRPr>
          </a:p>
          <a:p>
            <a:pPr marL="303610" indent="-303610">
              <a:buNone/>
              <a:tabLst>
                <a:tab pos="1709738" algn="l"/>
              </a:tabLst>
            </a:pPr>
            <a:endParaRPr lang="en-US" altLang="en-US">
              <a:sym typeface="Symbol" panose="05050102010706020507" pitchFamily="18" charset="2"/>
            </a:endParaRPr>
          </a:p>
        </p:txBody>
      </p:sp>
    </p:spTree>
    <p:extLst>
      <p:ext uri="{BB962C8B-B14F-4D97-AF65-F5344CB8AC3E}">
        <p14:creationId xmlns:p14="http://schemas.microsoft.com/office/powerpoint/2010/main" val="8601067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24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24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24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249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249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249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499"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2">
            <a:extLst>
              <a:ext uri="{FF2B5EF4-FFF2-40B4-BE49-F238E27FC236}">
                <a16:creationId xmlns:a16="http://schemas.microsoft.com/office/drawing/2014/main" id="{A280E042-4593-4F00-8739-31BAD978BB0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Equivalence Rules (Cont.)</a:t>
            </a:r>
          </a:p>
        </p:txBody>
      </p:sp>
      <p:sp>
        <p:nvSpPr>
          <p:cNvPr id="362499" name="Rectangle 3">
            <a:extLst>
              <a:ext uri="{FF2B5EF4-FFF2-40B4-BE49-F238E27FC236}">
                <a16:creationId xmlns:a16="http://schemas.microsoft.com/office/drawing/2014/main" id="{CD34A2FB-3E13-4F06-8207-CFF2D7389F2B}"/>
              </a:ext>
            </a:extLst>
          </p:cNvPr>
          <p:cNvSpPr>
            <a:spLocks noGrp="1" noChangeArrowheads="1"/>
          </p:cNvSpPr>
          <p:nvPr>
            <p:ph idx="1"/>
          </p:nvPr>
        </p:nvSpPr>
        <p:spPr>
          <a:xfrm>
            <a:off x="1655546" y="699400"/>
            <a:ext cx="5847347" cy="4231502"/>
          </a:xfrm>
        </p:spPr>
        <p:txBody>
          <a:bodyPr/>
          <a:lstStyle/>
          <a:p>
            <a:pPr marL="0" indent="0">
              <a:buNone/>
              <a:tabLst>
                <a:tab pos="1709738" algn="l"/>
              </a:tabLst>
            </a:pPr>
            <a:r>
              <a:rPr lang="en-US" altLang="en-US">
                <a:sym typeface="Greek Symbols" pitchFamily="18" charset="2"/>
              </a:rPr>
              <a:t>Note that several equivalences that hold for joins do not hold for </a:t>
            </a:r>
            <a:r>
              <a:rPr lang="en-US" altLang="en-US" err="1">
                <a:sym typeface="Greek Symbols" pitchFamily="18" charset="2"/>
              </a:rPr>
              <a:t>outerjoins</a:t>
            </a:r>
            <a:endParaRPr lang="en-US" altLang="en-US">
              <a:sym typeface="Greek Symbols" pitchFamily="18" charset="2"/>
            </a:endParaRPr>
          </a:p>
          <a:p>
            <a:pPr>
              <a:tabLst>
                <a:tab pos="1709738" algn="l"/>
              </a:tabLst>
            </a:pPr>
            <a:r>
              <a:rPr lang="en-US" altLang="en-US" i="1">
                <a:sym typeface="Symbol" panose="05050102010706020507" pitchFamily="18" charset="2"/>
              </a:rPr>
              <a:t></a:t>
            </a:r>
            <a:r>
              <a:rPr lang="en-US" altLang="en-US" baseline="-25000">
                <a:sym typeface="Symbol" panose="05050102010706020507" pitchFamily="18" charset="2"/>
              </a:rPr>
              <a:t>year=2017</a:t>
            </a:r>
            <a:r>
              <a:rPr lang="en-US" altLang="en-US">
                <a:sym typeface="Greek Symbols" pitchFamily="18" charset="2"/>
              </a:rPr>
              <a:t>(</a:t>
            </a:r>
            <a:r>
              <a:rPr lang="en-US" altLang="en-US" i="1">
                <a:sym typeface="Greek Symbols" pitchFamily="18" charset="2"/>
              </a:rPr>
              <a:t>instructor</a:t>
            </a:r>
            <a:r>
              <a:rPr lang="en-US" altLang="en-US">
                <a:sym typeface="Greek Symbols" pitchFamily="18" charset="2"/>
              </a:rPr>
              <a:t> </a:t>
            </a:r>
            <a:r>
              <a:rPr lang="en-IN"/>
              <a:t>⟕</a:t>
            </a:r>
            <a:r>
              <a:rPr lang="en-US" altLang="en-US">
                <a:sym typeface="Greek Symbols" pitchFamily="18" charset="2"/>
              </a:rPr>
              <a:t> </a:t>
            </a:r>
            <a:r>
              <a:rPr lang="en-US" altLang="en-US" i="1">
                <a:sym typeface="Greek Symbols" pitchFamily="18" charset="2"/>
              </a:rPr>
              <a:t>teaches</a:t>
            </a:r>
            <a:r>
              <a:rPr lang="en-US" altLang="en-US">
                <a:sym typeface="Greek Symbols" pitchFamily="18" charset="2"/>
              </a:rPr>
              <a:t>)  </a:t>
            </a:r>
            <a:r>
              <a:rPr lang="en-IN"/>
              <a:t>≢</a:t>
            </a:r>
            <a:r>
              <a:rPr lang="en-US" altLang="en-US">
                <a:sym typeface="Greek Symbols" pitchFamily="18" charset="2"/>
              </a:rPr>
              <a:t> </a:t>
            </a:r>
            <a:r>
              <a:rPr lang="en-US" altLang="en-US" i="1">
                <a:sym typeface="Symbol" panose="05050102010706020507" pitchFamily="18" charset="2"/>
              </a:rPr>
              <a:t></a:t>
            </a:r>
            <a:r>
              <a:rPr lang="en-US" altLang="en-US" baseline="-25000">
                <a:sym typeface="Symbol" panose="05050102010706020507" pitchFamily="18" charset="2"/>
              </a:rPr>
              <a:t>year=2017</a:t>
            </a:r>
            <a:r>
              <a:rPr lang="en-US" altLang="en-US">
                <a:sym typeface="Greek Symbols" pitchFamily="18" charset="2"/>
              </a:rPr>
              <a:t>(</a:t>
            </a:r>
            <a:r>
              <a:rPr lang="en-US" altLang="en-US" i="1">
                <a:sym typeface="Greek Symbols" pitchFamily="18" charset="2"/>
              </a:rPr>
              <a:t>instructor</a:t>
            </a:r>
            <a:r>
              <a:rPr lang="en-US" altLang="en-US">
                <a:sym typeface="Greek Symbols" pitchFamily="18" charset="2"/>
              </a:rPr>
              <a:t> </a:t>
            </a:r>
            <a:r>
              <a:rPr lang="en-IN" altLang="en-US"/>
              <a:t>⨝</a:t>
            </a:r>
            <a:r>
              <a:rPr lang="en-US" altLang="en-US">
                <a:sym typeface="Greek Symbols" pitchFamily="18" charset="2"/>
              </a:rPr>
              <a:t> </a:t>
            </a:r>
            <a:r>
              <a:rPr lang="en-US" altLang="en-US" i="1">
                <a:sym typeface="Greek Symbols" pitchFamily="18" charset="2"/>
              </a:rPr>
              <a:t>teaches</a:t>
            </a:r>
            <a:r>
              <a:rPr lang="en-US" altLang="en-US">
                <a:sym typeface="Greek Symbols" pitchFamily="18" charset="2"/>
              </a:rPr>
              <a:t>)</a:t>
            </a:r>
          </a:p>
          <a:p>
            <a:pPr>
              <a:tabLst>
                <a:tab pos="1709738" algn="l"/>
              </a:tabLst>
            </a:pPr>
            <a:r>
              <a:rPr lang="en-US" altLang="en-US" err="1">
                <a:sym typeface="Greek Symbols" pitchFamily="18" charset="2"/>
              </a:rPr>
              <a:t>Outerjoins</a:t>
            </a:r>
            <a:r>
              <a:rPr lang="en-US" altLang="en-US">
                <a:sym typeface="Greek Symbols" pitchFamily="18" charset="2"/>
              </a:rPr>
              <a:t> are not associative</a:t>
            </a:r>
            <a:br>
              <a:rPr lang="en-US" altLang="en-US">
                <a:sym typeface="Greek Symbols" pitchFamily="18" charset="2"/>
              </a:rPr>
            </a:br>
            <a:r>
              <a:rPr lang="en-US" altLang="en-US">
                <a:sym typeface="Greek Symbols" pitchFamily="18" charset="2"/>
              </a:rPr>
              <a:t>               (r </a:t>
            </a:r>
            <a:r>
              <a:rPr lang="en-IN"/>
              <a:t>⟕ s) ⟕ t     ≢     r ⟕ (s ⟕ t)</a:t>
            </a:r>
          </a:p>
          <a:p>
            <a:pPr lvl="1">
              <a:tabLst>
                <a:tab pos="1709738" algn="l"/>
              </a:tabLst>
            </a:pPr>
            <a:r>
              <a:rPr lang="en-IN" altLang="en-US">
                <a:sym typeface="Greek Symbols" pitchFamily="18" charset="2"/>
              </a:rPr>
              <a:t>e.g. with r(A,B) = {(1,1),    s(B,C) = { (1,1)},   t(A,C) = { }</a:t>
            </a:r>
            <a:endParaRPr lang="en-US" altLang="en-US">
              <a:sym typeface="Greek Symbols" pitchFamily="18" charset="2"/>
            </a:endParaRPr>
          </a:p>
          <a:p>
            <a:pPr marL="342900" indent="-342900">
              <a:buFont typeface="Monotype Sorts" pitchFamily="-65" charset="2"/>
              <a:buAutoNum type="arabicPeriod" startAt="16"/>
              <a:tabLst>
                <a:tab pos="1709738" algn="l"/>
              </a:tabLst>
            </a:pPr>
            <a:endParaRPr lang="en-US" altLang="en-US">
              <a:sym typeface="Greek Symbols" pitchFamily="18" charset="2"/>
            </a:endParaRPr>
          </a:p>
          <a:p>
            <a:pPr marL="303610" indent="-303610">
              <a:buNone/>
              <a:tabLst>
                <a:tab pos="1709738" algn="l"/>
              </a:tabLst>
            </a:pPr>
            <a:endParaRPr lang="en-US" altLang="en-US">
              <a:sym typeface="Symbol" panose="05050102010706020507" pitchFamily="18" charset="2"/>
            </a:endParaRPr>
          </a:p>
          <a:p>
            <a:pPr marL="303610" indent="-303610">
              <a:buNone/>
              <a:tabLst>
                <a:tab pos="1709738" algn="l"/>
              </a:tabLst>
            </a:pPr>
            <a:endParaRPr lang="en-US" altLang="en-US">
              <a:sym typeface="Symbol" panose="05050102010706020507" pitchFamily="18" charset="2"/>
            </a:endParaRPr>
          </a:p>
        </p:txBody>
      </p:sp>
    </p:spTree>
    <p:extLst>
      <p:ext uri="{BB962C8B-B14F-4D97-AF65-F5344CB8AC3E}">
        <p14:creationId xmlns:p14="http://schemas.microsoft.com/office/powerpoint/2010/main" val="23232109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24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249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249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499"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a:extLst>
              <a:ext uri="{FF2B5EF4-FFF2-40B4-BE49-F238E27FC236}">
                <a16:creationId xmlns:a16="http://schemas.microsoft.com/office/drawing/2014/main" id="{C9AB4C80-3C53-4A22-A0BA-9A1ABBED1926}"/>
              </a:ext>
            </a:extLst>
          </p:cNvPr>
          <p:cNvSpPr>
            <a:spLocks noGrp="1" noChangeArrowheads="1"/>
          </p:cNvSpPr>
          <p:nvPr>
            <p:ph type="title"/>
          </p:nvPr>
        </p:nvSpPr>
        <p:spPr>
          <a:extLst>
            <a:ext uri="{909E8E84-426E-40dd-AFC4-6F175D3DCCD1}"/>
            <a:ext uri="{91240B29-F687-4f45-9708-019B960494DF}"/>
          </a:extLst>
        </p:spPr>
        <p:txBody>
          <a:bodyPr/>
          <a:lstStyle/>
          <a:p>
            <a:pPr>
              <a:defRPr/>
            </a:pPr>
            <a:r>
              <a:rPr lang="en-US" altLang="en-US">
                <a:effectLst>
                  <a:outerShdw blurRad="38100" dist="38100" dir="2700000" algn="tl">
                    <a:srgbClr val="C0C0C0"/>
                  </a:outerShdw>
                </a:effectLst>
              </a:rPr>
              <a:t>Transformation Example: Pushing Selections</a:t>
            </a:r>
          </a:p>
        </p:txBody>
      </p:sp>
      <p:sp>
        <p:nvSpPr>
          <p:cNvPr id="32771" name="Rectangle 3">
            <a:extLst>
              <a:ext uri="{FF2B5EF4-FFF2-40B4-BE49-F238E27FC236}">
                <a16:creationId xmlns:a16="http://schemas.microsoft.com/office/drawing/2014/main" id="{F387F6FF-70A9-4D77-9B93-3363D0FBA892}"/>
              </a:ext>
            </a:extLst>
          </p:cNvPr>
          <p:cNvSpPr>
            <a:spLocks noGrp="1" noChangeArrowheads="1"/>
          </p:cNvSpPr>
          <p:nvPr>
            <p:ph idx="1"/>
          </p:nvPr>
        </p:nvSpPr>
        <p:spPr>
          <a:xfrm>
            <a:off x="1626670" y="826873"/>
            <a:ext cx="5796815" cy="4025979"/>
          </a:xfrm>
        </p:spPr>
        <p:txBody>
          <a:bodyPr/>
          <a:lstStyle/>
          <a:p>
            <a:r>
              <a:rPr lang="en-US" altLang="en-US"/>
              <a:t>Query:  Find the names of all instructors in the Music department, along with the titles of the courses that they teach</a:t>
            </a:r>
          </a:p>
          <a:p>
            <a:pPr lvl="1"/>
            <a:r>
              <a:rPr lang="en-US" altLang="en-US">
                <a:sym typeface="Symbol" panose="05050102010706020507" pitchFamily="18" charset="2"/>
              </a:rPr>
              <a:t></a:t>
            </a:r>
            <a:r>
              <a:rPr lang="en-US" altLang="en-US" i="1" baseline="-25000">
                <a:sym typeface="Symbol" panose="05050102010706020507" pitchFamily="18" charset="2"/>
              </a:rPr>
              <a:t>name, title</a:t>
            </a:r>
            <a:r>
              <a:rPr lang="en-US" altLang="en-US">
                <a:sym typeface="Symbol" panose="05050102010706020507" pitchFamily="18" charset="2"/>
              </a:rPr>
              <a:t>(</a:t>
            </a:r>
            <a:r>
              <a:rPr lang="en-US" altLang="en-US" i="1" baseline="-25000">
                <a:sym typeface="Symbol" panose="05050102010706020507" pitchFamily="18" charset="2"/>
              </a:rPr>
              <a:t>dept_name= </a:t>
            </a:r>
            <a:r>
              <a:rPr lang="en-IN" altLang="ja-JP" i="1" baseline="-25000">
                <a:sym typeface="Symbol" panose="05050102010706020507" pitchFamily="18" charset="2"/>
              </a:rPr>
              <a:t>‘</a:t>
            </a:r>
            <a:r>
              <a:rPr lang="en-US" altLang="ja-JP" baseline="-25000">
                <a:sym typeface="Symbol" panose="05050102010706020507" pitchFamily="18" charset="2"/>
              </a:rPr>
              <a:t>Music</a:t>
            </a:r>
            <a:r>
              <a:rPr lang="en-IN" altLang="ja-JP" baseline="-25000">
                <a:sym typeface="Symbol" panose="05050102010706020507" pitchFamily="18" charset="2"/>
              </a:rPr>
              <a:t>’</a:t>
            </a:r>
            <a:br>
              <a:rPr lang="en-US" altLang="ja-JP">
                <a:sym typeface="Symbol" panose="05050102010706020507" pitchFamily="18" charset="2"/>
              </a:rPr>
            </a:br>
            <a:r>
              <a:rPr lang="en-US" altLang="ja-JP">
                <a:sym typeface="Symbol" panose="05050102010706020507" pitchFamily="18" charset="2"/>
              </a:rPr>
              <a:t>               (</a:t>
            </a:r>
            <a:r>
              <a:rPr lang="en-US" altLang="ja-JP" i="1">
                <a:sym typeface="Symbol" panose="05050102010706020507" pitchFamily="18" charset="2"/>
              </a:rPr>
              <a:t>instructor </a:t>
            </a:r>
            <a:r>
              <a:rPr lang="en-IN" altLang="en-US">
                <a:ea typeface="MS PGothic" panose="020B0600070205080204" pitchFamily="34" charset="-128"/>
              </a:rPr>
              <a:t>⨝</a:t>
            </a:r>
            <a:r>
              <a:rPr lang="en-US" altLang="en-US" i="1">
                <a:ea typeface="MS PGothic" panose="020B0600070205080204" pitchFamily="34" charset="-128"/>
              </a:rPr>
              <a:t> </a:t>
            </a:r>
            <a:r>
              <a:rPr lang="en-US" altLang="ja-JP" i="1">
                <a:sym typeface="Symbol" panose="05050102010706020507" pitchFamily="18" charset="2"/>
              </a:rPr>
              <a:t>(teaches </a:t>
            </a:r>
            <a:r>
              <a:rPr lang="en-IN" altLang="en-US">
                <a:ea typeface="MS PGothic" panose="020B0600070205080204" pitchFamily="34" charset="-128"/>
              </a:rPr>
              <a:t>⨝</a:t>
            </a:r>
            <a:r>
              <a:rPr lang="en-US" altLang="ja-JP" i="1">
                <a:sym typeface="Symbol" panose="05050102010706020507" pitchFamily="18" charset="2"/>
              </a:rPr>
              <a:t> </a:t>
            </a:r>
            <a:r>
              <a:rPr lang="en-US" altLang="ja-JP">
                <a:sym typeface="Symbol" panose="05050102010706020507" pitchFamily="18" charset="2"/>
              </a:rPr>
              <a:t></a:t>
            </a:r>
            <a:r>
              <a:rPr lang="en-US" altLang="ja-JP" i="1" baseline="-25000" err="1">
                <a:sym typeface="Symbol" panose="05050102010706020507" pitchFamily="18" charset="2"/>
              </a:rPr>
              <a:t>course_id</a:t>
            </a:r>
            <a:r>
              <a:rPr lang="en-US" altLang="ja-JP" i="1" baseline="-25000">
                <a:sym typeface="Symbol" panose="05050102010706020507" pitchFamily="18" charset="2"/>
              </a:rPr>
              <a:t>, title</a:t>
            </a:r>
            <a:r>
              <a:rPr lang="en-US" altLang="ja-JP" i="1">
                <a:sym typeface="Symbol" panose="05050102010706020507" pitchFamily="18" charset="2"/>
              </a:rPr>
              <a:t> </a:t>
            </a:r>
            <a:r>
              <a:rPr lang="en-US" altLang="ja-JP">
                <a:sym typeface="Symbol" panose="05050102010706020507" pitchFamily="18" charset="2"/>
              </a:rPr>
              <a:t>(</a:t>
            </a:r>
            <a:r>
              <a:rPr lang="en-US" altLang="ja-JP" i="1">
                <a:sym typeface="Symbol" panose="05050102010706020507" pitchFamily="18" charset="2"/>
              </a:rPr>
              <a:t>course</a:t>
            </a:r>
            <a:r>
              <a:rPr lang="en-US" altLang="ja-JP">
                <a:sym typeface="Symbol" panose="05050102010706020507" pitchFamily="18" charset="2"/>
              </a:rPr>
              <a:t>))))</a:t>
            </a:r>
          </a:p>
          <a:p>
            <a:r>
              <a:rPr lang="en-US" altLang="en-US">
                <a:sym typeface="Symbol" panose="05050102010706020507" pitchFamily="18" charset="2"/>
              </a:rPr>
              <a:t>Transformation using rule 7a.</a:t>
            </a:r>
          </a:p>
          <a:p>
            <a:pPr lvl="1"/>
            <a:r>
              <a:rPr lang="en-US" altLang="en-US">
                <a:sym typeface="Symbol" panose="05050102010706020507" pitchFamily="18" charset="2"/>
              </a:rPr>
              <a:t></a:t>
            </a:r>
            <a:r>
              <a:rPr lang="en-US" altLang="en-US" i="1" baseline="-25000">
                <a:sym typeface="Symbol" panose="05050102010706020507" pitchFamily="18" charset="2"/>
              </a:rPr>
              <a:t>name, title</a:t>
            </a:r>
            <a:r>
              <a:rPr lang="en-US" altLang="en-US">
                <a:sym typeface="Symbol" panose="05050102010706020507" pitchFamily="18" charset="2"/>
              </a:rPr>
              <a:t>((</a:t>
            </a:r>
            <a:r>
              <a:rPr lang="en-US" altLang="en-US" i="1" baseline="-25000">
                <a:sym typeface="Symbol" panose="05050102010706020507" pitchFamily="18" charset="2"/>
              </a:rPr>
              <a:t>dept_name= </a:t>
            </a:r>
            <a:r>
              <a:rPr lang="en-IN" altLang="en-US" i="1" baseline="-25000">
                <a:sym typeface="Symbol" panose="05050102010706020507" pitchFamily="18" charset="2"/>
              </a:rPr>
              <a:t>‘</a:t>
            </a:r>
            <a:r>
              <a:rPr lang="en-US" altLang="ja-JP" baseline="-25000">
                <a:sym typeface="Symbol" panose="05050102010706020507" pitchFamily="18" charset="2"/>
              </a:rPr>
              <a:t>Music</a:t>
            </a:r>
            <a:r>
              <a:rPr lang="en-IN" altLang="ja-JP" baseline="-25000">
                <a:sym typeface="Symbol" panose="05050102010706020507" pitchFamily="18" charset="2"/>
              </a:rPr>
              <a:t>’</a:t>
            </a:r>
            <a:r>
              <a:rPr lang="en-US" altLang="ja-JP">
                <a:sym typeface="Symbol" panose="05050102010706020507" pitchFamily="18" charset="2"/>
              </a:rPr>
              <a:t>(</a:t>
            </a:r>
            <a:r>
              <a:rPr lang="en-US" altLang="ja-JP" i="1">
                <a:sym typeface="Symbol" panose="05050102010706020507" pitchFamily="18" charset="2"/>
              </a:rPr>
              <a:t>instructor</a:t>
            </a:r>
            <a:r>
              <a:rPr lang="en-US" altLang="ja-JP">
                <a:sym typeface="Symbol" panose="05050102010706020507" pitchFamily="18" charset="2"/>
              </a:rPr>
              <a:t>))</a:t>
            </a:r>
            <a:r>
              <a:rPr lang="en-IN" altLang="en-US">
                <a:ea typeface="MS PGothic" panose="020B0600070205080204" pitchFamily="34" charset="-128"/>
              </a:rPr>
              <a:t> ⨝</a:t>
            </a:r>
            <a:r>
              <a:rPr lang="en-US" altLang="ja-JP" i="1">
                <a:sym typeface="Symbol" panose="05050102010706020507" pitchFamily="18" charset="2"/>
              </a:rPr>
              <a:t>   </a:t>
            </a:r>
            <a:br>
              <a:rPr lang="en-US" altLang="ja-JP" i="1">
                <a:sym typeface="Symbol" panose="05050102010706020507" pitchFamily="18" charset="2"/>
              </a:rPr>
            </a:br>
            <a:r>
              <a:rPr lang="en-US" altLang="ja-JP" i="1">
                <a:sym typeface="Symbol" panose="05050102010706020507" pitchFamily="18" charset="2"/>
              </a:rPr>
              <a:t>               (teaches </a:t>
            </a:r>
            <a:r>
              <a:rPr lang="en-IN" altLang="en-US">
                <a:ea typeface="MS PGothic" panose="020B0600070205080204" pitchFamily="34" charset="-128"/>
              </a:rPr>
              <a:t>⨝</a:t>
            </a:r>
            <a:r>
              <a:rPr lang="en-US" altLang="ja-JP" i="1">
                <a:sym typeface="Symbol" panose="05050102010706020507" pitchFamily="18" charset="2"/>
              </a:rPr>
              <a:t> </a:t>
            </a:r>
            <a:r>
              <a:rPr lang="en-US" altLang="ja-JP">
                <a:sym typeface="Symbol" panose="05050102010706020507" pitchFamily="18" charset="2"/>
              </a:rPr>
              <a:t></a:t>
            </a:r>
            <a:r>
              <a:rPr lang="en-US" altLang="ja-JP" i="1" baseline="-25000" err="1">
                <a:sym typeface="Symbol" panose="05050102010706020507" pitchFamily="18" charset="2"/>
              </a:rPr>
              <a:t>course_id</a:t>
            </a:r>
            <a:r>
              <a:rPr lang="en-US" altLang="ja-JP" i="1" baseline="-25000">
                <a:sym typeface="Symbol" panose="05050102010706020507" pitchFamily="18" charset="2"/>
              </a:rPr>
              <a:t>, title</a:t>
            </a:r>
            <a:r>
              <a:rPr lang="en-US" altLang="ja-JP" i="1">
                <a:sym typeface="Symbol" panose="05050102010706020507" pitchFamily="18" charset="2"/>
              </a:rPr>
              <a:t> </a:t>
            </a:r>
            <a:r>
              <a:rPr lang="en-US" altLang="ja-JP">
                <a:sym typeface="Symbol" panose="05050102010706020507" pitchFamily="18" charset="2"/>
              </a:rPr>
              <a:t>(</a:t>
            </a:r>
            <a:r>
              <a:rPr lang="en-US" altLang="ja-JP" i="1">
                <a:sym typeface="Symbol" panose="05050102010706020507" pitchFamily="18" charset="2"/>
              </a:rPr>
              <a:t>course</a:t>
            </a:r>
            <a:r>
              <a:rPr lang="en-US" altLang="ja-JP">
                <a:sym typeface="Symbol" panose="05050102010706020507" pitchFamily="18" charset="2"/>
              </a:rPr>
              <a:t>)))</a:t>
            </a:r>
          </a:p>
          <a:p>
            <a:r>
              <a:rPr lang="en-US" altLang="en-US">
                <a:sym typeface="Symbol" panose="05050102010706020507" pitchFamily="18" charset="2"/>
              </a:rPr>
              <a:t>Performing the selection as early as possible reduces the size of the relation to be joined. </a:t>
            </a:r>
            <a:endParaRPr lang="en-US" altLang="en-US" baseline="-25000">
              <a:sym typeface="Symbol" panose="05050102010706020507" pitchFamily="18" charset="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2034" name="Rectangle 2">
            <a:extLst>
              <a:ext uri="{FF2B5EF4-FFF2-40B4-BE49-F238E27FC236}">
                <a16:creationId xmlns:a16="http://schemas.microsoft.com/office/drawing/2014/main" id="{0C250CDD-B570-4445-BF3F-3A786F80E8D8}"/>
              </a:ext>
            </a:extLst>
          </p:cNvPr>
          <p:cNvSpPr>
            <a:spLocks noGrp="1" noChangeArrowheads="1"/>
          </p:cNvSpPr>
          <p:nvPr>
            <p:ph type="title"/>
          </p:nvPr>
        </p:nvSpPr>
        <p:spPr>
          <a:extLst>
            <a:ext uri="{909E8E84-426E-40dd-AFC4-6F175D3DCCD1}"/>
            <a:ext uri="{91240B29-F687-4f45-9708-019B960494DF}"/>
          </a:extLst>
        </p:spPr>
        <p:txBody>
          <a:bodyPr/>
          <a:lstStyle/>
          <a:p>
            <a:pPr>
              <a:defRPr/>
            </a:pPr>
            <a:r>
              <a:rPr lang="en-US" altLang="en-US">
                <a:effectLst>
                  <a:outerShdw blurRad="38100" dist="38100" dir="2700000" algn="tl">
                    <a:srgbClr val="C0C0C0"/>
                  </a:outerShdw>
                </a:effectLst>
              </a:rPr>
              <a:t>Example with Multiple Transformations</a:t>
            </a:r>
          </a:p>
        </p:txBody>
      </p:sp>
      <p:sp>
        <p:nvSpPr>
          <p:cNvPr id="33795" name="Rectangle 3">
            <a:extLst>
              <a:ext uri="{FF2B5EF4-FFF2-40B4-BE49-F238E27FC236}">
                <a16:creationId xmlns:a16="http://schemas.microsoft.com/office/drawing/2014/main" id="{AE12142C-2886-40EF-8A6F-FA29A95487BF}"/>
              </a:ext>
            </a:extLst>
          </p:cNvPr>
          <p:cNvSpPr>
            <a:spLocks noGrp="1" noChangeArrowheads="1"/>
          </p:cNvSpPr>
          <p:nvPr>
            <p:ph idx="1"/>
          </p:nvPr>
        </p:nvSpPr>
        <p:spPr>
          <a:xfrm>
            <a:off x="1626670" y="826873"/>
            <a:ext cx="5818472" cy="4025979"/>
          </a:xfrm>
        </p:spPr>
        <p:txBody>
          <a:bodyPr/>
          <a:lstStyle/>
          <a:p>
            <a:r>
              <a:rPr lang="en-US" altLang="en-US"/>
              <a:t>Query: Find the names of all instructors in the Music department who have taught a course in 2017, along with the titles of the courses that they taught</a:t>
            </a:r>
          </a:p>
          <a:p>
            <a:pPr lvl="1">
              <a:lnSpc>
                <a:spcPct val="110000"/>
              </a:lnSpc>
            </a:pPr>
            <a:r>
              <a:rPr lang="en-US" altLang="en-US">
                <a:sym typeface="Symbol" panose="05050102010706020507" pitchFamily="18" charset="2"/>
              </a:rPr>
              <a:t></a:t>
            </a:r>
            <a:r>
              <a:rPr lang="en-US" altLang="en-US" i="1" baseline="-25000">
                <a:sym typeface="Symbol" panose="05050102010706020507" pitchFamily="18" charset="2"/>
              </a:rPr>
              <a:t>name, title</a:t>
            </a:r>
            <a:r>
              <a:rPr lang="en-US" altLang="en-US">
                <a:sym typeface="Symbol" panose="05050102010706020507" pitchFamily="18" charset="2"/>
              </a:rPr>
              <a:t>(</a:t>
            </a:r>
            <a:r>
              <a:rPr lang="en-US" altLang="en-US" i="1" baseline="-25000">
                <a:sym typeface="Symbol" panose="05050102010706020507" pitchFamily="18" charset="2"/>
              </a:rPr>
              <a:t>dept_name= </a:t>
            </a:r>
            <a:r>
              <a:rPr lang="en-IN" altLang="ja-JP" i="1" baseline="-25000">
                <a:sym typeface="Symbol" panose="05050102010706020507" pitchFamily="18" charset="2"/>
              </a:rPr>
              <a:t>"</a:t>
            </a:r>
            <a:r>
              <a:rPr lang="en-US" altLang="ja-JP" baseline="-25000">
                <a:sym typeface="Symbol" panose="05050102010706020507" pitchFamily="18" charset="2"/>
              </a:rPr>
              <a:t>Music</a:t>
            </a:r>
            <a:r>
              <a:rPr lang="en-IN" altLang="ja-JP" baseline="-25000">
                <a:sym typeface="Symbol" panose="05050102010706020507" pitchFamily="18" charset="2"/>
              </a:rPr>
              <a:t>”</a:t>
            </a:r>
            <a:r>
              <a:rPr lang="en-US" altLang="ja-JP" baseline="-25000">
                <a:sym typeface="Symbol" panose="05050102010706020507" pitchFamily="18" charset="2"/>
              </a:rPr>
              <a:t></a:t>
            </a:r>
            <a:r>
              <a:rPr lang="en-US" altLang="ja-JP" i="1" baseline="-25000">
                <a:sym typeface="Symbol" panose="05050102010706020507" pitchFamily="18" charset="2"/>
              </a:rPr>
              <a:t>year</a:t>
            </a:r>
            <a:r>
              <a:rPr lang="en-US" altLang="ja-JP" baseline="-25000">
                <a:sym typeface="Symbol" panose="05050102010706020507" pitchFamily="18" charset="2"/>
              </a:rPr>
              <a:t> = 2017</a:t>
            </a:r>
            <a:br>
              <a:rPr lang="en-US" altLang="ja-JP">
                <a:sym typeface="Symbol" panose="05050102010706020507" pitchFamily="18" charset="2"/>
              </a:rPr>
            </a:br>
            <a:r>
              <a:rPr lang="en-US" altLang="ja-JP">
                <a:sym typeface="Symbol" panose="05050102010706020507" pitchFamily="18" charset="2"/>
              </a:rPr>
              <a:t>         (</a:t>
            </a:r>
            <a:r>
              <a:rPr lang="en-US" altLang="ja-JP" i="1">
                <a:sym typeface="Symbol" panose="05050102010706020507" pitchFamily="18" charset="2"/>
              </a:rPr>
              <a:t>instructor </a:t>
            </a:r>
            <a:r>
              <a:rPr lang="en-IN" altLang="en-US">
                <a:ea typeface="MS PGothic" panose="020B0600070205080204" pitchFamily="34" charset="-128"/>
              </a:rPr>
              <a:t>⨝</a:t>
            </a:r>
            <a:r>
              <a:rPr lang="en-US" altLang="en-US" i="1">
                <a:ea typeface="MS PGothic" panose="020B0600070205080204" pitchFamily="34" charset="-128"/>
              </a:rPr>
              <a:t> </a:t>
            </a:r>
            <a:r>
              <a:rPr lang="en-US" altLang="ja-JP" i="1">
                <a:sym typeface="Symbol" panose="05050102010706020507" pitchFamily="18" charset="2"/>
              </a:rPr>
              <a:t>(teaches </a:t>
            </a:r>
            <a:r>
              <a:rPr lang="en-IN" altLang="en-US">
                <a:ea typeface="MS PGothic" panose="020B0600070205080204" pitchFamily="34" charset="-128"/>
              </a:rPr>
              <a:t>⨝</a:t>
            </a:r>
            <a:r>
              <a:rPr lang="en-US" altLang="en-US" i="1">
                <a:ea typeface="MS PGothic" panose="020B0600070205080204" pitchFamily="34" charset="-128"/>
              </a:rPr>
              <a:t> </a:t>
            </a:r>
            <a:r>
              <a:rPr lang="en-US" altLang="ja-JP">
                <a:sym typeface="Symbol" panose="05050102010706020507" pitchFamily="18" charset="2"/>
              </a:rPr>
              <a:t></a:t>
            </a:r>
            <a:r>
              <a:rPr lang="en-US" altLang="ja-JP" i="1" baseline="-25000" err="1">
                <a:sym typeface="Symbol" panose="05050102010706020507" pitchFamily="18" charset="2"/>
              </a:rPr>
              <a:t>course_id</a:t>
            </a:r>
            <a:r>
              <a:rPr lang="en-US" altLang="ja-JP" i="1" baseline="-25000">
                <a:sym typeface="Symbol" panose="05050102010706020507" pitchFamily="18" charset="2"/>
              </a:rPr>
              <a:t>, title</a:t>
            </a:r>
            <a:r>
              <a:rPr lang="en-US" altLang="ja-JP" i="1">
                <a:sym typeface="Symbol" panose="05050102010706020507" pitchFamily="18" charset="2"/>
              </a:rPr>
              <a:t> </a:t>
            </a:r>
            <a:r>
              <a:rPr lang="en-US" altLang="ja-JP">
                <a:sym typeface="Symbol" panose="05050102010706020507" pitchFamily="18" charset="2"/>
              </a:rPr>
              <a:t>(</a:t>
            </a:r>
            <a:r>
              <a:rPr lang="en-US" altLang="ja-JP" i="1">
                <a:sym typeface="Symbol" panose="05050102010706020507" pitchFamily="18" charset="2"/>
              </a:rPr>
              <a:t>course</a:t>
            </a:r>
            <a:r>
              <a:rPr lang="en-US" altLang="ja-JP">
                <a:sym typeface="Symbol" panose="05050102010706020507" pitchFamily="18" charset="2"/>
              </a:rPr>
              <a:t>))))</a:t>
            </a:r>
            <a:endParaRPr lang="en-US" altLang="ja-JP"/>
          </a:p>
          <a:p>
            <a:r>
              <a:rPr lang="en-US" altLang="en-US">
                <a:sym typeface="Symbol" panose="05050102010706020507" pitchFamily="18" charset="2"/>
              </a:rPr>
              <a:t>Transformation using join associatively (Rule 6a):</a:t>
            </a:r>
          </a:p>
          <a:p>
            <a:pPr lvl="1">
              <a:lnSpc>
                <a:spcPct val="120000"/>
              </a:lnSpc>
            </a:pPr>
            <a:r>
              <a:rPr lang="en-US" altLang="en-US">
                <a:sym typeface="Symbol" panose="05050102010706020507" pitchFamily="18" charset="2"/>
              </a:rPr>
              <a:t></a:t>
            </a:r>
            <a:r>
              <a:rPr lang="en-US" altLang="en-US" i="1" baseline="-25000">
                <a:sym typeface="Symbol" panose="05050102010706020507" pitchFamily="18" charset="2"/>
              </a:rPr>
              <a:t>name, title</a:t>
            </a:r>
            <a:r>
              <a:rPr lang="en-US" altLang="en-US">
                <a:sym typeface="Symbol" panose="05050102010706020507" pitchFamily="18" charset="2"/>
              </a:rPr>
              <a:t>(</a:t>
            </a:r>
            <a:r>
              <a:rPr lang="en-US" altLang="en-US" i="1" baseline="-25000">
                <a:sym typeface="Symbol" panose="05050102010706020507" pitchFamily="18" charset="2"/>
              </a:rPr>
              <a:t>dept_name= </a:t>
            </a:r>
            <a:r>
              <a:rPr lang="en-IN" altLang="en-US" i="1" baseline="-25000">
                <a:sym typeface="Symbol" panose="05050102010706020507" pitchFamily="18" charset="2"/>
              </a:rPr>
              <a:t>“</a:t>
            </a:r>
            <a:r>
              <a:rPr lang="en-US" altLang="ja-JP" baseline="-25000">
                <a:sym typeface="Symbol" panose="05050102010706020507" pitchFamily="18" charset="2"/>
              </a:rPr>
              <a:t>Music</a:t>
            </a:r>
            <a:r>
              <a:rPr lang="en-IN" altLang="ja-JP" baseline="-25000">
                <a:sym typeface="Symbol" panose="05050102010706020507" pitchFamily="18" charset="2"/>
              </a:rPr>
              <a:t>”</a:t>
            </a:r>
            <a:r>
              <a:rPr lang="en-US" altLang="ja-JP" baseline="-25000">
                <a:sym typeface="Symbol" panose="05050102010706020507" pitchFamily="18" charset="2"/>
              </a:rPr>
              <a:t></a:t>
            </a:r>
            <a:r>
              <a:rPr lang="en-US" altLang="ja-JP" i="1" baseline="-25000">
                <a:sym typeface="Symbol" panose="05050102010706020507" pitchFamily="18" charset="2"/>
              </a:rPr>
              <a:t>year</a:t>
            </a:r>
            <a:r>
              <a:rPr lang="en-US" altLang="ja-JP" baseline="-25000">
                <a:sym typeface="Symbol" panose="05050102010706020507" pitchFamily="18" charset="2"/>
              </a:rPr>
              <a:t> = 2017</a:t>
            </a:r>
            <a:br>
              <a:rPr lang="en-US" altLang="ja-JP">
                <a:sym typeface="Symbol" panose="05050102010706020507" pitchFamily="18" charset="2"/>
              </a:rPr>
            </a:br>
            <a:r>
              <a:rPr lang="en-US" altLang="ja-JP">
                <a:sym typeface="Symbol" panose="05050102010706020507" pitchFamily="18" charset="2"/>
              </a:rPr>
              <a:t>         ((</a:t>
            </a:r>
            <a:r>
              <a:rPr lang="en-US" altLang="ja-JP" i="1">
                <a:sym typeface="Symbol" panose="05050102010706020507" pitchFamily="18" charset="2"/>
              </a:rPr>
              <a:t>instructor </a:t>
            </a:r>
            <a:r>
              <a:rPr lang="en-IN" altLang="en-US">
                <a:ea typeface="MS PGothic" panose="020B0600070205080204" pitchFamily="34" charset="-128"/>
              </a:rPr>
              <a:t>⨝</a:t>
            </a:r>
            <a:r>
              <a:rPr lang="en-US" altLang="en-US" i="1">
                <a:ea typeface="MS PGothic" panose="020B0600070205080204" pitchFamily="34" charset="-128"/>
              </a:rPr>
              <a:t> </a:t>
            </a:r>
            <a:r>
              <a:rPr lang="en-US" altLang="ja-JP" i="1">
                <a:sym typeface="Symbol" panose="05050102010706020507" pitchFamily="18" charset="2"/>
              </a:rPr>
              <a:t>teaches)</a:t>
            </a:r>
            <a:r>
              <a:rPr lang="en-IN" altLang="en-US">
                <a:ea typeface="MS PGothic" panose="020B0600070205080204" pitchFamily="34" charset="-128"/>
              </a:rPr>
              <a:t> ⨝</a:t>
            </a:r>
            <a:r>
              <a:rPr lang="en-US" altLang="ja-JP" i="1">
                <a:sym typeface="Symbol" panose="05050102010706020507" pitchFamily="18" charset="2"/>
              </a:rPr>
              <a:t>  </a:t>
            </a:r>
            <a:r>
              <a:rPr lang="en-US" altLang="ja-JP">
                <a:sym typeface="Symbol" panose="05050102010706020507" pitchFamily="18" charset="2"/>
              </a:rPr>
              <a:t></a:t>
            </a:r>
            <a:r>
              <a:rPr lang="en-US" altLang="ja-JP" i="1" baseline="-25000" err="1">
                <a:sym typeface="Symbol" panose="05050102010706020507" pitchFamily="18" charset="2"/>
              </a:rPr>
              <a:t>course_id</a:t>
            </a:r>
            <a:r>
              <a:rPr lang="en-US" altLang="ja-JP" i="1" baseline="-25000">
                <a:sym typeface="Symbol" panose="05050102010706020507" pitchFamily="18" charset="2"/>
              </a:rPr>
              <a:t>, title</a:t>
            </a:r>
            <a:r>
              <a:rPr lang="en-US" altLang="ja-JP" i="1">
                <a:sym typeface="Symbol" panose="05050102010706020507" pitchFamily="18" charset="2"/>
              </a:rPr>
              <a:t> </a:t>
            </a:r>
            <a:r>
              <a:rPr lang="en-US" altLang="ja-JP">
                <a:sym typeface="Symbol" panose="05050102010706020507" pitchFamily="18" charset="2"/>
              </a:rPr>
              <a:t>(</a:t>
            </a:r>
            <a:r>
              <a:rPr lang="en-US" altLang="ja-JP" i="1">
                <a:sym typeface="Symbol" panose="05050102010706020507" pitchFamily="18" charset="2"/>
              </a:rPr>
              <a:t>course</a:t>
            </a:r>
            <a:r>
              <a:rPr lang="en-US" altLang="ja-JP">
                <a:sym typeface="Symbol" panose="05050102010706020507" pitchFamily="18" charset="2"/>
              </a:rPr>
              <a:t>)))</a:t>
            </a:r>
          </a:p>
          <a:p>
            <a:r>
              <a:rPr lang="en-US" altLang="en-US">
                <a:sym typeface="Symbol" panose="05050102010706020507" pitchFamily="18" charset="2"/>
              </a:rPr>
              <a:t>Second form provides an opportunity to apply the </a:t>
            </a:r>
            <a:r>
              <a:rPr lang="ja-JP" altLang="en-US">
                <a:sym typeface="Symbol" panose="05050102010706020507" pitchFamily="18" charset="2"/>
              </a:rPr>
              <a:t>“</a:t>
            </a:r>
            <a:r>
              <a:rPr lang="en-US" altLang="ja-JP">
                <a:sym typeface="Symbol" panose="05050102010706020507" pitchFamily="18" charset="2"/>
              </a:rPr>
              <a:t>perform selections early</a:t>
            </a:r>
            <a:r>
              <a:rPr lang="ja-JP" altLang="en-US">
                <a:sym typeface="Symbol" panose="05050102010706020507" pitchFamily="18" charset="2"/>
              </a:rPr>
              <a:t>”</a:t>
            </a:r>
            <a:r>
              <a:rPr lang="en-US" altLang="ja-JP">
                <a:sym typeface="Symbol" panose="05050102010706020507" pitchFamily="18" charset="2"/>
              </a:rPr>
              <a:t> rule, resulting in the subexpression</a:t>
            </a:r>
          </a:p>
          <a:p>
            <a:pPr>
              <a:buFont typeface="Monotype Sorts" pitchFamily="-65" charset="2"/>
              <a:buNone/>
            </a:pPr>
            <a:r>
              <a:rPr lang="en-US" altLang="en-US">
                <a:sym typeface="Symbol" panose="05050102010706020507" pitchFamily="18" charset="2"/>
              </a:rPr>
              <a:t>           </a:t>
            </a:r>
            <a:r>
              <a:rPr lang="en-US" altLang="en-US" i="1" baseline="-25000">
                <a:sym typeface="Symbol" panose="05050102010706020507" pitchFamily="18" charset="2"/>
              </a:rPr>
              <a:t>dept_name = </a:t>
            </a:r>
            <a:r>
              <a:rPr lang="en-IN" altLang="en-US" i="1" baseline="-25000">
                <a:sym typeface="Symbol" panose="05050102010706020507" pitchFamily="18" charset="2"/>
              </a:rPr>
              <a:t>“</a:t>
            </a:r>
            <a:r>
              <a:rPr lang="en-US" altLang="ja-JP" baseline="-25000">
                <a:sym typeface="Symbol" panose="05050102010706020507" pitchFamily="18" charset="2"/>
              </a:rPr>
              <a:t>Music</a:t>
            </a:r>
            <a:r>
              <a:rPr lang="en-IN" altLang="ja-JP" baseline="-25000">
                <a:sym typeface="Symbol" panose="05050102010706020507" pitchFamily="18" charset="2"/>
              </a:rPr>
              <a:t>”</a:t>
            </a:r>
            <a:r>
              <a:rPr lang="en-US" altLang="ja-JP" baseline="-25000">
                <a:sym typeface="Symbol" panose="05050102010706020507" pitchFamily="18" charset="2"/>
              </a:rPr>
              <a:t> </a:t>
            </a:r>
            <a:r>
              <a:rPr lang="en-US" altLang="ja-JP">
                <a:sym typeface="Symbol" panose="05050102010706020507" pitchFamily="18" charset="2"/>
              </a:rPr>
              <a:t>(</a:t>
            </a:r>
            <a:r>
              <a:rPr lang="en-US" altLang="ja-JP" i="1">
                <a:sym typeface="Symbol" panose="05050102010706020507" pitchFamily="18" charset="2"/>
              </a:rPr>
              <a:t>instructor</a:t>
            </a:r>
            <a:r>
              <a:rPr lang="en-US" altLang="ja-JP">
                <a:sym typeface="Symbol" panose="05050102010706020507" pitchFamily="18" charset="2"/>
              </a:rPr>
              <a:t>) </a:t>
            </a:r>
            <a:r>
              <a:rPr lang="en-IN" altLang="en-US">
                <a:ea typeface="MS PGothic" panose="020B0600070205080204" pitchFamily="34" charset="-128"/>
              </a:rPr>
              <a:t>⨝</a:t>
            </a:r>
            <a:r>
              <a:rPr lang="en-US" altLang="ja-JP">
                <a:sym typeface="Symbol" panose="05050102010706020507" pitchFamily="18" charset="2"/>
              </a:rPr>
              <a:t>  </a:t>
            </a:r>
            <a:r>
              <a:rPr lang="en-US" altLang="ja-JP" i="1" baseline="-25000">
                <a:sym typeface="Symbol" panose="05050102010706020507" pitchFamily="18" charset="2"/>
              </a:rPr>
              <a:t>year = 2017</a:t>
            </a:r>
            <a:r>
              <a:rPr lang="en-US" altLang="ja-JP">
                <a:sym typeface="Symbol" panose="05050102010706020507" pitchFamily="18" charset="2"/>
              </a:rPr>
              <a:t> (</a:t>
            </a:r>
            <a:r>
              <a:rPr lang="en-US" altLang="ja-JP" i="1">
                <a:sym typeface="Symbol" panose="05050102010706020507" pitchFamily="18" charset="2"/>
              </a:rPr>
              <a:t>teaches</a:t>
            </a:r>
            <a:r>
              <a:rPr lang="en-US" altLang="ja-JP">
                <a:sym typeface="Symbol" panose="05050102010706020507" pitchFamily="18" charset="2"/>
              </a:rPr>
              <a:t>)</a:t>
            </a:r>
          </a:p>
          <a:p>
            <a:pPr>
              <a:buFont typeface="Monotype Sorts" pitchFamily="-65" charset="2"/>
              <a:buNone/>
            </a:pPr>
            <a:endParaRPr lang="en-US" altLang="en-US"/>
          </a:p>
        </p:txBody>
      </p:sp>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a:extLst>
              <a:ext uri="{FF2B5EF4-FFF2-40B4-BE49-F238E27FC236}">
                <a16:creationId xmlns:a16="http://schemas.microsoft.com/office/drawing/2014/main" id="{4E491A4A-3C0A-4D6B-A8E6-DAADB455E4E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Multiple Transformations (Cont.)</a:t>
            </a:r>
          </a:p>
        </p:txBody>
      </p:sp>
      <p:pic>
        <p:nvPicPr>
          <p:cNvPr id="3" name="Graphic 2">
            <a:extLst>
              <a:ext uri="{FF2B5EF4-FFF2-40B4-BE49-F238E27FC236}">
                <a16:creationId xmlns:a16="http://schemas.microsoft.com/office/drawing/2014/main" id="{33E806A7-61B5-4CE6-B8A7-DDF13E6D67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86795" y="975873"/>
            <a:ext cx="6170410" cy="2707691"/>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3058" name="Rectangle 2">
            <a:extLst>
              <a:ext uri="{FF2B5EF4-FFF2-40B4-BE49-F238E27FC236}">
                <a16:creationId xmlns:a16="http://schemas.microsoft.com/office/drawing/2014/main" id="{8DA5B014-9A7D-4BC3-B609-3F8C59E676BD}"/>
              </a:ext>
            </a:extLst>
          </p:cNvPr>
          <p:cNvSpPr>
            <a:spLocks noGrp="1" noChangeArrowheads="1"/>
          </p:cNvSpPr>
          <p:nvPr>
            <p:ph type="title"/>
          </p:nvPr>
        </p:nvSpPr>
        <p:spPr>
          <a:extLst>
            <a:ext uri="{909E8E84-426E-40dd-AFC4-6F175D3DCCD1}"/>
            <a:ext uri="{91240B29-F687-4f45-9708-019B960494DF}"/>
          </a:extLst>
        </p:spPr>
        <p:txBody>
          <a:bodyPr/>
          <a:lstStyle/>
          <a:p>
            <a:pPr>
              <a:defRPr/>
            </a:pPr>
            <a:r>
              <a:rPr lang="en-US" altLang="en-US">
                <a:effectLst>
                  <a:outerShdw blurRad="38100" dist="38100" dir="2700000" algn="tl">
                    <a:srgbClr val="C0C0C0"/>
                  </a:outerShdw>
                </a:effectLst>
              </a:rPr>
              <a:t>Transformation Example: Pushing Projections</a:t>
            </a:r>
          </a:p>
        </p:txBody>
      </p:sp>
      <p:sp>
        <p:nvSpPr>
          <p:cNvPr id="36867" name="Rectangle 3">
            <a:extLst>
              <a:ext uri="{FF2B5EF4-FFF2-40B4-BE49-F238E27FC236}">
                <a16:creationId xmlns:a16="http://schemas.microsoft.com/office/drawing/2014/main" id="{FFF184D8-343D-426D-8603-75BB32384BEC}"/>
              </a:ext>
            </a:extLst>
          </p:cNvPr>
          <p:cNvSpPr>
            <a:spLocks noGrp="1" noChangeArrowheads="1"/>
          </p:cNvSpPr>
          <p:nvPr>
            <p:ph idx="1"/>
          </p:nvPr>
        </p:nvSpPr>
        <p:spPr>
          <a:xfrm>
            <a:off x="1641107" y="826873"/>
            <a:ext cx="5847348" cy="4025979"/>
          </a:xfrm>
        </p:spPr>
        <p:txBody>
          <a:bodyPr/>
          <a:lstStyle/>
          <a:p>
            <a:pPr>
              <a:lnSpc>
                <a:spcPct val="90000"/>
              </a:lnSpc>
            </a:pPr>
            <a:r>
              <a:rPr lang="en-US" altLang="en-US">
                <a:sym typeface="Symbol" panose="05050102010706020507" pitchFamily="18" charset="2"/>
              </a:rPr>
              <a:t>Consider: </a:t>
            </a:r>
            <a:r>
              <a:rPr lang="en-US" altLang="en-US" i="1" baseline="-25000">
                <a:sym typeface="Symbol" panose="05050102010706020507" pitchFamily="18" charset="2"/>
              </a:rPr>
              <a:t>name, title</a:t>
            </a:r>
            <a:r>
              <a:rPr lang="en-US" altLang="en-US">
                <a:sym typeface="Symbol" panose="05050102010706020507" pitchFamily="18" charset="2"/>
              </a:rPr>
              <a:t>(</a:t>
            </a:r>
            <a:r>
              <a:rPr lang="en-US" altLang="en-US" i="1" baseline="-25000">
                <a:sym typeface="Symbol" panose="05050102010706020507" pitchFamily="18" charset="2"/>
              </a:rPr>
              <a:t>dept_name= </a:t>
            </a:r>
            <a:r>
              <a:rPr lang="ja-JP" altLang="en-US" i="1" baseline="-25000">
                <a:sym typeface="Symbol" panose="05050102010706020507" pitchFamily="18" charset="2"/>
              </a:rPr>
              <a:t>“</a:t>
            </a:r>
            <a:r>
              <a:rPr lang="en-US" altLang="ja-JP" baseline="-25000">
                <a:sym typeface="Symbol" panose="05050102010706020507" pitchFamily="18" charset="2"/>
              </a:rPr>
              <a:t>Music</a:t>
            </a:r>
            <a:r>
              <a:rPr lang="ja-JP" altLang="en-US" baseline="-25000">
                <a:sym typeface="Symbol" panose="05050102010706020507" pitchFamily="18" charset="2"/>
              </a:rPr>
              <a:t>”</a:t>
            </a:r>
            <a:r>
              <a:rPr lang="en-US" altLang="ja-JP" baseline="-25000">
                <a:sym typeface="Symbol" panose="05050102010706020507" pitchFamily="18" charset="2"/>
              </a:rPr>
              <a:t> </a:t>
            </a:r>
            <a:r>
              <a:rPr lang="en-US" altLang="ja-JP">
                <a:sym typeface="Symbol" panose="05050102010706020507" pitchFamily="18" charset="2"/>
              </a:rPr>
              <a:t>(</a:t>
            </a:r>
            <a:r>
              <a:rPr lang="en-US" altLang="ja-JP" i="1">
                <a:sym typeface="Symbol" panose="05050102010706020507" pitchFamily="18" charset="2"/>
              </a:rPr>
              <a:t>instructor) </a:t>
            </a:r>
            <a:r>
              <a:rPr lang="en-IN" altLang="en-US">
                <a:ea typeface="MS PGothic" panose="020B0600070205080204" pitchFamily="34" charset="-128"/>
              </a:rPr>
              <a:t>⨝</a:t>
            </a:r>
            <a:r>
              <a:rPr lang="en-US" altLang="en-US" i="1">
                <a:ea typeface="MS PGothic" panose="020B0600070205080204" pitchFamily="34" charset="-128"/>
              </a:rPr>
              <a:t> </a:t>
            </a:r>
            <a:r>
              <a:rPr lang="en-US" altLang="ja-JP" i="1">
                <a:sym typeface="Symbol" panose="05050102010706020507" pitchFamily="18" charset="2"/>
              </a:rPr>
              <a:t>teaches</a:t>
            </a:r>
            <a:r>
              <a:rPr lang="en-US" altLang="ja-JP">
                <a:sym typeface="Symbol" panose="05050102010706020507" pitchFamily="18" charset="2"/>
              </a:rPr>
              <a:t>) </a:t>
            </a:r>
            <a:br>
              <a:rPr lang="en-US" altLang="ja-JP" i="1">
                <a:sym typeface="Symbol" panose="05050102010706020507" pitchFamily="18" charset="2"/>
              </a:rPr>
            </a:br>
            <a:r>
              <a:rPr lang="en-US" altLang="ja-JP" i="1">
                <a:sym typeface="Symbol" panose="05050102010706020507" pitchFamily="18" charset="2"/>
              </a:rPr>
              <a:t>                                   </a:t>
            </a:r>
            <a:r>
              <a:rPr lang="en-IN" altLang="en-US">
                <a:ea typeface="MS PGothic" panose="020B0600070205080204" pitchFamily="34" charset="-128"/>
              </a:rPr>
              <a:t>⨝</a:t>
            </a:r>
            <a:r>
              <a:rPr lang="en-US" altLang="ja-JP" i="1">
                <a:sym typeface="Symbol" panose="05050102010706020507" pitchFamily="18" charset="2"/>
              </a:rPr>
              <a:t>  </a:t>
            </a:r>
            <a:r>
              <a:rPr lang="en-US" altLang="ja-JP">
                <a:sym typeface="Symbol" panose="05050102010706020507" pitchFamily="18" charset="2"/>
              </a:rPr>
              <a:t></a:t>
            </a:r>
            <a:r>
              <a:rPr lang="en-US" altLang="ja-JP" i="1" baseline="-25000" err="1">
                <a:sym typeface="Symbol" panose="05050102010706020507" pitchFamily="18" charset="2"/>
              </a:rPr>
              <a:t>course_id</a:t>
            </a:r>
            <a:r>
              <a:rPr lang="en-US" altLang="ja-JP" i="1" baseline="-25000">
                <a:sym typeface="Symbol" panose="05050102010706020507" pitchFamily="18" charset="2"/>
              </a:rPr>
              <a:t>, title</a:t>
            </a:r>
            <a:r>
              <a:rPr lang="en-US" altLang="ja-JP" i="1">
                <a:sym typeface="Symbol" panose="05050102010706020507" pitchFamily="18" charset="2"/>
              </a:rPr>
              <a:t> </a:t>
            </a:r>
            <a:r>
              <a:rPr lang="en-US" altLang="ja-JP">
                <a:sym typeface="Symbol" panose="05050102010706020507" pitchFamily="18" charset="2"/>
              </a:rPr>
              <a:t>(</a:t>
            </a:r>
            <a:r>
              <a:rPr lang="en-US" altLang="ja-JP" i="1">
                <a:sym typeface="Symbol" panose="05050102010706020507" pitchFamily="18" charset="2"/>
              </a:rPr>
              <a:t>course</a:t>
            </a:r>
            <a:r>
              <a:rPr lang="en-US" altLang="ja-JP">
                <a:sym typeface="Symbol" panose="05050102010706020507" pitchFamily="18" charset="2"/>
              </a:rPr>
              <a:t>))))</a:t>
            </a:r>
          </a:p>
          <a:p>
            <a:pPr>
              <a:lnSpc>
                <a:spcPct val="90000"/>
              </a:lnSpc>
            </a:pPr>
            <a:r>
              <a:rPr lang="en-US" altLang="en-US"/>
              <a:t>When we compute</a:t>
            </a:r>
          </a:p>
          <a:p>
            <a:pPr>
              <a:lnSpc>
                <a:spcPct val="90000"/>
              </a:lnSpc>
              <a:buFont typeface="Monotype Sorts" pitchFamily="-65" charset="2"/>
              <a:buNone/>
            </a:pPr>
            <a:r>
              <a:rPr lang="en-US" altLang="en-US"/>
              <a:t>		(</a:t>
            </a:r>
            <a:r>
              <a:rPr lang="en-US" altLang="en-US">
                <a:sym typeface="Symbol" panose="05050102010706020507" pitchFamily="18" charset="2"/>
              </a:rPr>
              <a:t></a:t>
            </a:r>
            <a:r>
              <a:rPr lang="en-US" altLang="en-US" i="1" baseline="-25000">
                <a:sym typeface="Symbol" panose="05050102010706020507" pitchFamily="18" charset="2"/>
              </a:rPr>
              <a:t>dept_name</a:t>
            </a:r>
            <a:r>
              <a:rPr lang="en-US" altLang="en-US" baseline="-25000">
                <a:sym typeface="Symbol" panose="05050102010706020507" pitchFamily="18" charset="2"/>
              </a:rPr>
              <a:t> = </a:t>
            </a:r>
            <a:r>
              <a:rPr lang="ja-JP" altLang="en-US" baseline="-25000">
                <a:sym typeface="Symbol" panose="05050102010706020507" pitchFamily="18" charset="2"/>
              </a:rPr>
              <a:t>“</a:t>
            </a:r>
            <a:r>
              <a:rPr lang="en-US" altLang="ja-JP" baseline="-25000">
                <a:sym typeface="Symbol" panose="05050102010706020507" pitchFamily="18" charset="2"/>
              </a:rPr>
              <a:t>Music</a:t>
            </a:r>
            <a:r>
              <a:rPr lang="ja-JP" altLang="en-US" baseline="-25000">
                <a:sym typeface="Symbol" panose="05050102010706020507" pitchFamily="18" charset="2"/>
              </a:rPr>
              <a:t>”</a:t>
            </a:r>
            <a:r>
              <a:rPr lang="en-US" altLang="ja-JP">
                <a:sym typeface="Symbol" panose="05050102010706020507" pitchFamily="18" charset="2"/>
              </a:rPr>
              <a:t> (</a:t>
            </a:r>
            <a:r>
              <a:rPr lang="en-US" altLang="ja-JP" i="1">
                <a:sym typeface="Symbol" panose="05050102010706020507" pitchFamily="18" charset="2"/>
              </a:rPr>
              <a:t>instructor</a:t>
            </a:r>
            <a:r>
              <a:rPr lang="en-US" altLang="ja-JP">
                <a:sym typeface="Symbol" panose="05050102010706020507" pitchFamily="18" charset="2"/>
              </a:rPr>
              <a:t> </a:t>
            </a:r>
            <a:r>
              <a:rPr lang="en-IN" altLang="en-US">
                <a:ea typeface="MS PGothic" panose="020B0600070205080204" pitchFamily="34" charset="-128"/>
              </a:rPr>
              <a:t>⨝</a:t>
            </a:r>
            <a:r>
              <a:rPr lang="en-US" altLang="ja-JP">
                <a:sym typeface="Symbol" panose="05050102010706020507" pitchFamily="18" charset="2"/>
              </a:rPr>
              <a:t> </a:t>
            </a:r>
            <a:r>
              <a:rPr lang="en-US" altLang="ja-JP" i="1">
                <a:sym typeface="Symbol" panose="05050102010706020507" pitchFamily="18" charset="2"/>
              </a:rPr>
              <a:t>teaches</a:t>
            </a:r>
            <a:r>
              <a:rPr lang="en-US" altLang="ja-JP">
                <a:sym typeface="Symbol" panose="05050102010706020507" pitchFamily="18" charset="2"/>
              </a:rPr>
              <a:t>)</a:t>
            </a:r>
          </a:p>
          <a:p>
            <a:pPr>
              <a:lnSpc>
                <a:spcPct val="90000"/>
              </a:lnSpc>
              <a:buFont typeface="Monotype Sorts" pitchFamily="-65" charset="2"/>
              <a:buNone/>
            </a:pPr>
            <a:br>
              <a:rPr lang="en-US" altLang="en-US">
                <a:sym typeface="Symbol" panose="05050102010706020507" pitchFamily="18" charset="2"/>
              </a:rPr>
            </a:br>
            <a:r>
              <a:rPr lang="en-US" altLang="en-US">
                <a:sym typeface="Symbol" panose="05050102010706020507" pitchFamily="18" charset="2"/>
              </a:rPr>
              <a:t>we obtain a relation whose schema is:</a:t>
            </a:r>
            <a:br>
              <a:rPr lang="en-US" altLang="en-US">
                <a:sym typeface="Symbol" panose="05050102010706020507" pitchFamily="18" charset="2"/>
              </a:rPr>
            </a:br>
            <a:r>
              <a:rPr lang="en-US" altLang="en-US">
                <a:sym typeface="Symbol" panose="05050102010706020507" pitchFamily="18" charset="2"/>
              </a:rPr>
              <a:t>(</a:t>
            </a:r>
            <a:r>
              <a:rPr lang="en-US" altLang="en-US" i="1">
                <a:sym typeface="Symbol" panose="05050102010706020507" pitchFamily="18" charset="2"/>
              </a:rPr>
              <a:t>ID, name, dept_name, salary, </a:t>
            </a:r>
            <a:r>
              <a:rPr lang="en-US" altLang="en-US" i="1" err="1">
                <a:sym typeface="Symbol" panose="05050102010706020507" pitchFamily="18" charset="2"/>
              </a:rPr>
              <a:t>course_id</a:t>
            </a:r>
            <a:r>
              <a:rPr lang="en-US" altLang="en-US" i="1">
                <a:sym typeface="Symbol" panose="05050102010706020507" pitchFamily="18" charset="2"/>
              </a:rPr>
              <a:t>, </a:t>
            </a:r>
            <a:r>
              <a:rPr lang="en-US" altLang="en-US" i="1" err="1">
                <a:sym typeface="Symbol" panose="05050102010706020507" pitchFamily="18" charset="2"/>
              </a:rPr>
              <a:t>sec_id</a:t>
            </a:r>
            <a:r>
              <a:rPr lang="en-US" altLang="en-US" i="1">
                <a:sym typeface="Symbol" panose="05050102010706020507" pitchFamily="18" charset="2"/>
              </a:rPr>
              <a:t>, semester, year)</a:t>
            </a:r>
          </a:p>
          <a:p>
            <a:pPr>
              <a:lnSpc>
                <a:spcPct val="90000"/>
              </a:lnSpc>
            </a:pPr>
            <a:r>
              <a:rPr lang="en-US" altLang="en-US"/>
              <a:t>Push projections using equivalence rules 8a and 8b; eliminate unneeded attributes from intermediate results to get:</a:t>
            </a:r>
            <a:br>
              <a:rPr lang="en-US" altLang="en-US"/>
            </a:br>
            <a:r>
              <a:rPr lang="en-US" altLang="en-US"/>
              <a:t>      </a:t>
            </a:r>
            <a:r>
              <a:rPr lang="en-US" altLang="en-US">
                <a:sym typeface="Symbol" panose="05050102010706020507" pitchFamily="18" charset="2"/>
              </a:rPr>
              <a:t></a:t>
            </a:r>
            <a:r>
              <a:rPr lang="en-US" altLang="en-US" i="1" baseline="-25000">
                <a:sym typeface="Symbol" panose="05050102010706020507" pitchFamily="18" charset="2"/>
              </a:rPr>
              <a:t>name, title</a:t>
            </a:r>
            <a:r>
              <a:rPr lang="en-US" altLang="en-US">
                <a:sym typeface="Symbol" panose="05050102010706020507" pitchFamily="18" charset="2"/>
              </a:rPr>
              <a:t>(</a:t>
            </a:r>
            <a:r>
              <a:rPr lang="en-US" altLang="en-US" i="1" baseline="-25000">
                <a:sym typeface="Symbol" panose="05050102010706020507" pitchFamily="18" charset="2"/>
              </a:rPr>
              <a:t>name, </a:t>
            </a:r>
            <a:r>
              <a:rPr lang="en-US" altLang="en-US" i="1" baseline="-25000" err="1">
                <a:sym typeface="Symbol" panose="05050102010706020507" pitchFamily="18" charset="2"/>
              </a:rPr>
              <a:t>course_id</a:t>
            </a:r>
            <a:r>
              <a:rPr lang="en-US" altLang="en-US">
                <a:sym typeface="Symbol" panose="05050102010706020507" pitchFamily="18" charset="2"/>
              </a:rPr>
              <a:t> (</a:t>
            </a:r>
            <a:br>
              <a:rPr lang="en-US" altLang="en-US">
                <a:sym typeface="Symbol" panose="05050102010706020507" pitchFamily="18" charset="2"/>
              </a:rPr>
            </a:br>
            <a:r>
              <a:rPr lang="en-US" altLang="en-US">
                <a:sym typeface="Symbol" panose="05050102010706020507" pitchFamily="18" charset="2"/>
              </a:rPr>
              <a:t>                             </a:t>
            </a:r>
            <a:r>
              <a:rPr lang="en-US" altLang="en-US" i="1" baseline="-25000">
                <a:sym typeface="Symbol" panose="05050102010706020507" pitchFamily="18" charset="2"/>
              </a:rPr>
              <a:t>dept_name= </a:t>
            </a:r>
            <a:r>
              <a:rPr lang="ja-JP" altLang="en-US" i="1" baseline="-25000">
                <a:sym typeface="Symbol" panose="05050102010706020507" pitchFamily="18" charset="2"/>
              </a:rPr>
              <a:t>“</a:t>
            </a:r>
            <a:r>
              <a:rPr lang="en-US" altLang="ja-JP" baseline="-25000">
                <a:sym typeface="Symbol" panose="05050102010706020507" pitchFamily="18" charset="2"/>
              </a:rPr>
              <a:t>Music</a:t>
            </a:r>
            <a:r>
              <a:rPr lang="ja-JP" altLang="en-US" baseline="-25000">
                <a:sym typeface="Symbol" panose="05050102010706020507" pitchFamily="18" charset="2"/>
              </a:rPr>
              <a:t>”</a:t>
            </a:r>
            <a:r>
              <a:rPr lang="en-US" altLang="ja-JP" baseline="-25000">
                <a:sym typeface="Symbol" panose="05050102010706020507" pitchFamily="18" charset="2"/>
              </a:rPr>
              <a:t> </a:t>
            </a:r>
            <a:r>
              <a:rPr lang="en-US" altLang="ja-JP">
                <a:sym typeface="Symbol" panose="05050102010706020507" pitchFamily="18" charset="2"/>
              </a:rPr>
              <a:t>(</a:t>
            </a:r>
            <a:r>
              <a:rPr lang="en-US" altLang="ja-JP" i="1">
                <a:sym typeface="Symbol" panose="05050102010706020507" pitchFamily="18" charset="2"/>
              </a:rPr>
              <a:t>instructor) </a:t>
            </a:r>
            <a:r>
              <a:rPr lang="en-IN" altLang="en-US">
                <a:ea typeface="MS PGothic" panose="020B0600070205080204" pitchFamily="34" charset="-128"/>
              </a:rPr>
              <a:t>⨝</a:t>
            </a:r>
            <a:r>
              <a:rPr lang="en-US" altLang="en-US" i="1">
                <a:ea typeface="MS PGothic" panose="020B0600070205080204" pitchFamily="34" charset="-128"/>
              </a:rPr>
              <a:t> </a:t>
            </a:r>
            <a:r>
              <a:rPr lang="en-US" altLang="ja-JP" i="1">
                <a:sym typeface="Symbol" panose="05050102010706020507" pitchFamily="18" charset="2"/>
              </a:rPr>
              <a:t>teaches</a:t>
            </a:r>
            <a:r>
              <a:rPr lang="en-US" altLang="ja-JP">
                <a:sym typeface="Symbol" panose="05050102010706020507" pitchFamily="18" charset="2"/>
              </a:rPr>
              <a:t>)) </a:t>
            </a:r>
            <a:br>
              <a:rPr lang="en-US" altLang="ja-JP" i="1">
                <a:sym typeface="Symbol" panose="05050102010706020507" pitchFamily="18" charset="2"/>
              </a:rPr>
            </a:br>
            <a:r>
              <a:rPr lang="en-US" altLang="ja-JP" i="1">
                <a:sym typeface="Symbol" panose="05050102010706020507" pitchFamily="18" charset="2"/>
              </a:rPr>
              <a:t>                </a:t>
            </a:r>
            <a:r>
              <a:rPr lang="en-IN" altLang="en-US">
                <a:ea typeface="MS PGothic" panose="020B0600070205080204" pitchFamily="34" charset="-128"/>
              </a:rPr>
              <a:t>⨝</a:t>
            </a:r>
            <a:r>
              <a:rPr lang="en-US" altLang="ja-JP" i="1">
                <a:sym typeface="Symbol" panose="05050102010706020507" pitchFamily="18" charset="2"/>
              </a:rPr>
              <a:t>   </a:t>
            </a:r>
            <a:r>
              <a:rPr lang="en-US" altLang="ja-JP">
                <a:sym typeface="Symbol" panose="05050102010706020507" pitchFamily="18" charset="2"/>
              </a:rPr>
              <a:t></a:t>
            </a:r>
            <a:r>
              <a:rPr lang="en-US" altLang="ja-JP" i="1" baseline="-25000" err="1">
                <a:sym typeface="Symbol" panose="05050102010706020507" pitchFamily="18" charset="2"/>
              </a:rPr>
              <a:t>course_id</a:t>
            </a:r>
            <a:r>
              <a:rPr lang="en-US" altLang="ja-JP" i="1" baseline="-25000">
                <a:sym typeface="Symbol" panose="05050102010706020507" pitchFamily="18" charset="2"/>
              </a:rPr>
              <a:t>, title</a:t>
            </a:r>
            <a:r>
              <a:rPr lang="en-US" altLang="ja-JP" i="1">
                <a:sym typeface="Symbol" panose="05050102010706020507" pitchFamily="18" charset="2"/>
              </a:rPr>
              <a:t> </a:t>
            </a:r>
            <a:r>
              <a:rPr lang="en-US" altLang="ja-JP">
                <a:sym typeface="Symbol" panose="05050102010706020507" pitchFamily="18" charset="2"/>
              </a:rPr>
              <a:t>(</a:t>
            </a:r>
            <a:r>
              <a:rPr lang="en-US" altLang="ja-JP" i="1">
                <a:sym typeface="Symbol" panose="05050102010706020507" pitchFamily="18" charset="2"/>
              </a:rPr>
              <a:t>course</a:t>
            </a:r>
            <a:r>
              <a:rPr lang="en-US" altLang="ja-JP">
                <a:sym typeface="Symbol" panose="05050102010706020507" pitchFamily="18" charset="2"/>
              </a:rPr>
              <a:t>))))</a:t>
            </a:r>
          </a:p>
          <a:p>
            <a:pPr>
              <a:lnSpc>
                <a:spcPct val="90000"/>
              </a:lnSpc>
            </a:pPr>
            <a:r>
              <a:rPr lang="en-US" altLang="en-US">
                <a:sym typeface="Symbol" panose="05050102010706020507" pitchFamily="18" charset="2"/>
              </a:rPr>
              <a:t>Performing the projection as early as possible reduces the size of the relation to be joined. </a:t>
            </a:r>
            <a:endParaRPr lang="en-US"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2">
            <a:extLst>
              <a:ext uri="{FF2B5EF4-FFF2-40B4-BE49-F238E27FC236}">
                <a16:creationId xmlns:a16="http://schemas.microsoft.com/office/drawing/2014/main" id="{C6E47C56-A0BE-493D-99C6-FE63BED90C4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Join Ordering Example</a:t>
            </a:r>
          </a:p>
        </p:txBody>
      </p:sp>
      <p:sp>
        <p:nvSpPr>
          <p:cNvPr id="37891" name="Rectangle 3">
            <a:extLst>
              <a:ext uri="{FF2B5EF4-FFF2-40B4-BE49-F238E27FC236}">
                <a16:creationId xmlns:a16="http://schemas.microsoft.com/office/drawing/2014/main" id="{7C1CF120-E4F7-4429-B2DB-787B5E5C06E0}"/>
              </a:ext>
            </a:extLst>
          </p:cNvPr>
          <p:cNvSpPr>
            <a:spLocks noGrp="1" noChangeArrowheads="1"/>
          </p:cNvSpPr>
          <p:nvPr>
            <p:ph idx="1"/>
          </p:nvPr>
        </p:nvSpPr>
        <p:spPr>
          <a:xfrm>
            <a:off x="1641108" y="805217"/>
            <a:ext cx="5695749" cy="4025979"/>
          </a:xfrm>
        </p:spPr>
        <p:txBody>
          <a:bodyPr/>
          <a:lstStyle/>
          <a:p>
            <a:pPr>
              <a:tabLst>
                <a:tab pos="1460897" algn="l"/>
              </a:tabLst>
            </a:pPr>
            <a:r>
              <a:rPr lang="en-US" altLang="en-US"/>
              <a:t>For all relations </a:t>
            </a:r>
            <a:r>
              <a:rPr lang="en-US" altLang="en-US" i="1"/>
              <a:t>r</a:t>
            </a:r>
            <a:r>
              <a:rPr lang="en-US" altLang="en-US" baseline="-25000"/>
              <a:t>1, </a:t>
            </a:r>
            <a:r>
              <a:rPr lang="en-US" altLang="en-US" i="1"/>
              <a:t>r</a:t>
            </a:r>
            <a:r>
              <a:rPr lang="en-US" altLang="en-US" baseline="-25000"/>
              <a:t>2, </a:t>
            </a:r>
            <a:r>
              <a:rPr lang="en-US" altLang="en-US"/>
              <a:t>and </a:t>
            </a:r>
            <a:r>
              <a:rPr lang="en-US" altLang="en-US" i="1"/>
              <a:t>r</a:t>
            </a:r>
            <a:r>
              <a:rPr lang="en-US" altLang="en-US" baseline="-25000"/>
              <a:t>3</a:t>
            </a:r>
            <a:r>
              <a:rPr lang="en-US" altLang="en-US"/>
              <a:t>,</a:t>
            </a:r>
          </a:p>
          <a:p>
            <a:pPr>
              <a:buNone/>
              <a:tabLst>
                <a:tab pos="1460897" algn="l"/>
              </a:tabLst>
            </a:pPr>
            <a:r>
              <a:rPr lang="en-US" altLang="en-US"/>
              <a:t>		(</a:t>
            </a:r>
            <a:r>
              <a:rPr lang="en-US" altLang="en-US" i="1"/>
              <a:t>r</a:t>
            </a:r>
            <a:r>
              <a:rPr lang="en-US" altLang="en-US" baseline="-25000"/>
              <a:t>1</a:t>
            </a:r>
            <a:r>
              <a:rPr lang="en-IN" altLang="en-US">
                <a:ea typeface="MS PGothic" panose="020B0600070205080204" pitchFamily="34" charset="-128"/>
              </a:rPr>
              <a:t> ⨝</a:t>
            </a:r>
            <a:r>
              <a:rPr lang="en-US" altLang="en-US" i="1">
                <a:ea typeface="MS PGothic" panose="020B0600070205080204" pitchFamily="34" charset="-128"/>
              </a:rPr>
              <a:t> </a:t>
            </a:r>
            <a:r>
              <a:rPr lang="en-US" altLang="en-US" i="1"/>
              <a:t>r</a:t>
            </a:r>
            <a:r>
              <a:rPr lang="en-US" altLang="en-US" baseline="-25000"/>
              <a:t>2</a:t>
            </a:r>
            <a:r>
              <a:rPr lang="en-US" altLang="en-US"/>
              <a:t>) </a:t>
            </a:r>
            <a:r>
              <a:rPr lang="en-IN" altLang="en-US">
                <a:ea typeface="MS PGothic" panose="020B0600070205080204" pitchFamily="34" charset="-128"/>
              </a:rPr>
              <a:t>⨝</a:t>
            </a:r>
            <a:r>
              <a:rPr lang="en-US" altLang="en-US" i="1">
                <a:ea typeface="MS PGothic" panose="020B0600070205080204" pitchFamily="34" charset="-128"/>
              </a:rPr>
              <a:t> </a:t>
            </a:r>
            <a:r>
              <a:rPr lang="en-US" altLang="en-US" i="1"/>
              <a:t>r</a:t>
            </a:r>
            <a:r>
              <a:rPr lang="en-US" altLang="en-US" baseline="-25000"/>
              <a:t>3  </a:t>
            </a:r>
            <a:r>
              <a:rPr lang="en-US" altLang="en-US"/>
              <a:t>= </a:t>
            </a:r>
            <a:r>
              <a:rPr lang="en-US" altLang="en-US" i="1"/>
              <a:t>r</a:t>
            </a:r>
            <a:r>
              <a:rPr lang="en-US" altLang="en-US" baseline="-25000"/>
              <a:t>1</a:t>
            </a:r>
            <a:r>
              <a:rPr lang="en-US" altLang="en-US"/>
              <a:t> </a:t>
            </a:r>
            <a:r>
              <a:rPr lang="en-IN" altLang="en-US">
                <a:ea typeface="MS PGothic" panose="020B0600070205080204" pitchFamily="34" charset="-128"/>
              </a:rPr>
              <a:t>⨝</a:t>
            </a:r>
            <a:r>
              <a:rPr lang="en-US" altLang="en-US" i="1">
                <a:ea typeface="MS PGothic" panose="020B0600070205080204" pitchFamily="34" charset="-128"/>
              </a:rPr>
              <a:t> </a:t>
            </a:r>
            <a:r>
              <a:rPr lang="en-US" altLang="en-US"/>
              <a:t>(</a:t>
            </a:r>
            <a:r>
              <a:rPr lang="en-US" altLang="en-US" i="1"/>
              <a:t>r</a:t>
            </a:r>
            <a:r>
              <a:rPr lang="en-US" altLang="en-US" baseline="-25000"/>
              <a:t>2</a:t>
            </a:r>
            <a:r>
              <a:rPr lang="en-US" altLang="en-US"/>
              <a:t> </a:t>
            </a:r>
            <a:r>
              <a:rPr lang="en-IN" altLang="en-US">
                <a:ea typeface="MS PGothic" panose="020B0600070205080204" pitchFamily="34" charset="-128"/>
              </a:rPr>
              <a:t>⨝</a:t>
            </a:r>
            <a:r>
              <a:rPr lang="en-US" altLang="en-US" i="1">
                <a:ea typeface="MS PGothic" panose="020B0600070205080204" pitchFamily="34" charset="-128"/>
              </a:rPr>
              <a:t> </a:t>
            </a:r>
            <a:r>
              <a:rPr lang="en-US" altLang="en-US" i="1"/>
              <a:t>r</a:t>
            </a:r>
            <a:r>
              <a:rPr lang="en-US" altLang="en-US" baseline="-25000"/>
              <a:t>3 </a:t>
            </a:r>
            <a:r>
              <a:rPr lang="en-US" altLang="en-US"/>
              <a:t>)</a:t>
            </a:r>
          </a:p>
          <a:p>
            <a:pPr>
              <a:buNone/>
              <a:tabLst>
                <a:tab pos="1460897" algn="l"/>
              </a:tabLst>
            </a:pPr>
            <a:r>
              <a:rPr lang="en-US" altLang="en-US"/>
              <a:t>	(Join Associativity)</a:t>
            </a:r>
            <a:r>
              <a:rPr lang="en-IN" altLang="en-US">
                <a:ea typeface="MS PGothic" panose="020B0600070205080204" pitchFamily="34" charset="-128"/>
              </a:rPr>
              <a:t> ⨝</a:t>
            </a:r>
            <a:r>
              <a:rPr lang="en-US" altLang="en-US" i="1">
                <a:ea typeface="MS PGothic" panose="020B0600070205080204" pitchFamily="34" charset="-128"/>
              </a:rPr>
              <a:t> </a:t>
            </a:r>
            <a:endParaRPr lang="en-US" altLang="en-US"/>
          </a:p>
          <a:p>
            <a:pPr>
              <a:tabLst>
                <a:tab pos="1460897" algn="l"/>
              </a:tabLst>
            </a:pPr>
            <a:r>
              <a:rPr lang="en-US" altLang="en-US"/>
              <a:t>If </a:t>
            </a:r>
            <a:r>
              <a:rPr lang="en-US" altLang="en-US" i="1"/>
              <a:t>r</a:t>
            </a:r>
            <a:r>
              <a:rPr lang="en-US" altLang="en-US" baseline="-25000"/>
              <a:t>2</a:t>
            </a:r>
            <a:r>
              <a:rPr lang="en-US" altLang="en-US"/>
              <a:t> </a:t>
            </a:r>
            <a:r>
              <a:rPr lang="en-IN" altLang="en-US">
                <a:ea typeface="MS PGothic" panose="020B0600070205080204" pitchFamily="34" charset="-128"/>
              </a:rPr>
              <a:t>⨝</a:t>
            </a:r>
            <a:r>
              <a:rPr lang="en-US" altLang="en-US"/>
              <a:t>  </a:t>
            </a:r>
            <a:r>
              <a:rPr lang="en-US" altLang="en-US" i="1"/>
              <a:t>r</a:t>
            </a:r>
            <a:r>
              <a:rPr lang="en-US" altLang="en-US" baseline="-25000"/>
              <a:t>3 </a:t>
            </a:r>
            <a:r>
              <a:rPr lang="en-US" altLang="en-US"/>
              <a:t> is quite large and </a:t>
            </a:r>
            <a:r>
              <a:rPr lang="en-US" altLang="en-US" i="1"/>
              <a:t>r</a:t>
            </a:r>
            <a:r>
              <a:rPr lang="en-US" altLang="en-US" baseline="-25000"/>
              <a:t>1</a:t>
            </a:r>
            <a:r>
              <a:rPr lang="en-US" altLang="en-US"/>
              <a:t> </a:t>
            </a:r>
            <a:r>
              <a:rPr lang="en-IN" altLang="en-US">
                <a:ea typeface="MS PGothic" panose="020B0600070205080204" pitchFamily="34" charset="-128"/>
              </a:rPr>
              <a:t>⨝</a:t>
            </a:r>
            <a:r>
              <a:rPr lang="en-US" altLang="en-US"/>
              <a:t> </a:t>
            </a:r>
            <a:r>
              <a:rPr lang="en-US" altLang="en-US" i="1"/>
              <a:t>r</a:t>
            </a:r>
            <a:r>
              <a:rPr lang="en-US" altLang="en-US" baseline="-25000"/>
              <a:t>2</a:t>
            </a:r>
            <a:r>
              <a:rPr lang="en-US" altLang="en-US"/>
              <a:t> is small, we choose</a:t>
            </a:r>
          </a:p>
          <a:p>
            <a:pPr>
              <a:buNone/>
              <a:tabLst>
                <a:tab pos="1460897" algn="l"/>
              </a:tabLst>
            </a:pPr>
            <a:br>
              <a:rPr lang="en-US" altLang="en-US" baseline="-25000"/>
            </a:br>
            <a:r>
              <a:rPr lang="en-US" altLang="en-US" baseline="-25000"/>
              <a:t>	 </a:t>
            </a:r>
            <a:r>
              <a:rPr lang="en-US" altLang="en-US"/>
              <a:t>(</a:t>
            </a:r>
            <a:r>
              <a:rPr lang="en-US" altLang="en-US" i="1"/>
              <a:t>r</a:t>
            </a:r>
            <a:r>
              <a:rPr lang="en-US" altLang="en-US" baseline="-25000"/>
              <a:t>1</a:t>
            </a:r>
            <a:r>
              <a:rPr lang="en-US" altLang="en-US"/>
              <a:t> </a:t>
            </a:r>
            <a:r>
              <a:rPr lang="en-IN" altLang="en-US">
                <a:ea typeface="MS PGothic" panose="020B0600070205080204" pitchFamily="34" charset="-128"/>
              </a:rPr>
              <a:t>⨝</a:t>
            </a:r>
            <a:r>
              <a:rPr lang="en-US" altLang="en-US" i="1">
                <a:ea typeface="MS PGothic" panose="020B0600070205080204" pitchFamily="34" charset="-128"/>
              </a:rPr>
              <a:t> </a:t>
            </a:r>
            <a:r>
              <a:rPr lang="en-US" altLang="en-US" i="1"/>
              <a:t>r</a:t>
            </a:r>
            <a:r>
              <a:rPr lang="en-US" altLang="en-US" baseline="-25000"/>
              <a:t>2</a:t>
            </a:r>
            <a:r>
              <a:rPr lang="en-US" altLang="en-US"/>
              <a:t>) </a:t>
            </a:r>
            <a:r>
              <a:rPr lang="en-IN" altLang="en-US">
                <a:ea typeface="MS PGothic" panose="020B0600070205080204" pitchFamily="34" charset="-128"/>
              </a:rPr>
              <a:t>⨝</a:t>
            </a:r>
            <a:r>
              <a:rPr lang="en-US" altLang="en-US"/>
              <a:t> </a:t>
            </a:r>
            <a:r>
              <a:rPr lang="en-US" altLang="en-US" i="1"/>
              <a:t>r</a:t>
            </a:r>
            <a:r>
              <a:rPr lang="en-US" altLang="en-US" baseline="-25000"/>
              <a:t>3</a:t>
            </a:r>
            <a:endParaRPr lang="en-US" altLang="en-US"/>
          </a:p>
          <a:p>
            <a:pPr>
              <a:buNone/>
              <a:tabLst>
                <a:tab pos="1460897" algn="l"/>
              </a:tabLst>
            </a:pPr>
            <a:r>
              <a:rPr lang="en-US" altLang="en-US"/>
              <a:t>	so that we compute and store a smaller temporary relation.</a:t>
            </a:r>
            <a:endParaRPr lang="en-US" altLang="en-US" baseline="-250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2">
            <a:extLst>
              <a:ext uri="{FF2B5EF4-FFF2-40B4-BE49-F238E27FC236}">
                <a16:creationId xmlns:a16="http://schemas.microsoft.com/office/drawing/2014/main" id="{A7DFCF53-4E54-4048-AC08-C5BD5617B13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Join Ordering Example (Cont.)</a:t>
            </a:r>
          </a:p>
        </p:txBody>
      </p:sp>
      <p:sp>
        <p:nvSpPr>
          <p:cNvPr id="39939" name="Rectangle 3">
            <a:extLst>
              <a:ext uri="{FF2B5EF4-FFF2-40B4-BE49-F238E27FC236}">
                <a16:creationId xmlns:a16="http://schemas.microsoft.com/office/drawing/2014/main" id="{FC58C06D-6BC1-4E20-A3A3-6AFD666C4DA4}"/>
              </a:ext>
            </a:extLst>
          </p:cNvPr>
          <p:cNvSpPr>
            <a:spLocks noGrp="1" noChangeArrowheads="1"/>
          </p:cNvSpPr>
          <p:nvPr>
            <p:ph idx="1"/>
          </p:nvPr>
        </p:nvSpPr>
        <p:spPr>
          <a:xfrm>
            <a:off x="1641108" y="805217"/>
            <a:ext cx="5688531" cy="4025979"/>
          </a:xfrm>
        </p:spPr>
        <p:txBody>
          <a:bodyPr/>
          <a:lstStyle/>
          <a:p>
            <a:pPr>
              <a:tabLst>
                <a:tab pos="898922" algn="l"/>
              </a:tabLst>
            </a:pPr>
            <a:r>
              <a:rPr lang="en-US" altLang="en-US"/>
              <a:t>Consider the expression</a:t>
            </a:r>
          </a:p>
          <a:p>
            <a:pPr>
              <a:buNone/>
              <a:tabLst>
                <a:tab pos="898922" algn="l"/>
              </a:tabLst>
            </a:pPr>
            <a:r>
              <a:rPr lang="en-US" altLang="en-US"/>
              <a:t>		</a:t>
            </a:r>
            <a:r>
              <a:rPr lang="en-US" altLang="en-US">
                <a:sym typeface="Symbol" panose="05050102010706020507" pitchFamily="18" charset="2"/>
              </a:rPr>
              <a:t></a:t>
            </a:r>
            <a:r>
              <a:rPr lang="en-US" altLang="en-US" i="1" baseline="-25000">
                <a:sym typeface="Symbol" panose="05050102010706020507" pitchFamily="18" charset="2"/>
              </a:rPr>
              <a:t>name, title</a:t>
            </a:r>
            <a:r>
              <a:rPr lang="en-US" altLang="en-US">
                <a:sym typeface="Symbol" panose="05050102010706020507" pitchFamily="18" charset="2"/>
              </a:rPr>
              <a:t>(</a:t>
            </a:r>
            <a:r>
              <a:rPr lang="en-US" altLang="en-US" i="1" baseline="-25000">
                <a:sym typeface="Symbol" panose="05050102010706020507" pitchFamily="18" charset="2"/>
              </a:rPr>
              <a:t>dept_name= </a:t>
            </a:r>
            <a:r>
              <a:rPr lang="ja-JP" altLang="en-US" i="1" baseline="-25000">
                <a:sym typeface="Symbol" panose="05050102010706020507" pitchFamily="18" charset="2"/>
              </a:rPr>
              <a:t>“</a:t>
            </a:r>
            <a:r>
              <a:rPr lang="en-US" altLang="ja-JP" baseline="-25000">
                <a:sym typeface="Symbol" panose="05050102010706020507" pitchFamily="18" charset="2"/>
              </a:rPr>
              <a:t>Music</a:t>
            </a:r>
            <a:r>
              <a:rPr lang="ja-JP" altLang="en-US" baseline="-25000">
                <a:sym typeface="Symbol" panose="05050102010706020507" pitchFamily="18" charset="2"/>
              </a:rPr>
              <a:t>”</a:t>
            </a:r>
            <a:r>
              <a:rPr lang="en-US" altLang="ja-JP" baseline="-25000">
                <a:sym typeface="Symbol" panose="05050102010706020507" pitchFamily="18" charset="2"/>
              </a:rPr>
              <a:t> </a:t>
            </a:r>
            <a:r>
              <a:rPr lang="en-US" altLang="ja-JP">
                <a:sym typeface="Symbol" panose="05050102010706020507" pitchFamily="18" charset="2"/>
              </a:rPr>
              <a:t>(</a:t>
            </a:r>
            <a:r>
              <a:rPr lang="en-US" altLang="ja-JP" i="1">
                <a:sym typeface="Symbol" panose="05050102010706020507" pitchFamily="18" charset="2"/>
              </a:rPr>
              <a:t>instructor)</a:t>
            </a:r>
            <a:r>
              <a:rPr lang="en-IN" altLang="en-US">
                <a:ea typeface="MS PGothic" panose="020B0600070205080204" pitchFamily="34" charset="-128"/>
              </a:rPr>
              <a:t> ⨝</a:t>
            </a:r>
            <a:r>
              <a:rPr lang="en-US" altLang="ja-JP" i="1">
                <a:sym typeface="Symbol" panose="05050102010706020507" pitchFamily="18" charset="2"/>
              </a:rPr>
              <a:t> teaches</a:t>
            </a:r>
            <a:r>
              <a:rPr lang="en-US" altLang="ja-JP">
                <a:sym typeface="Symbol" panose="05050102010706020507" pitchFamily="18" charset="2"/>
              </a:rPr>
              <a:t>) </a:t>
            </a:r>
            <a:br>
              <a:rPr lang="en-US" altLang="ja-JP" i="1">
                <a:sym typeface="Symbol" panose="05050102010706020507" pitchFamily="18" charset="2"/>
              </a:rPr>
            </a:br>
            <a:r>
              <a:rPr lang="en-US" altLang="ja-JP" i="1">
                <a:sym typeface="Symbol" panose="05050102010706020507" pitchFamily="18" charset="2"/>
              </a:rPr>
              <a:t> 			</a:t>
            </a:r>
            <a:r>
              <a:rPr lang="en-IN" altLang="en-US">
                <a:ea typeface="MS PGothic" panose="020B0600070205080204" pitchFamily="34" charset="-128"/>
              </a:rPr>
              <a:t>⨝</a:t>
            </a:r>
            <a:r>
              <a:rPr lang="en-US" altLang="ja-JP" i="1">
                <a:sym typeface="Symbol" panose="05050102010706020507" pitchFamily="18" charset="2"/>
              </a:rPr>
              <a:t>  </a:t>
            </a:r>
            <a:r>
              <a:rPr lang="en-US" altLang="ja-JP">
                <a:sym typeface="Symbol" panose="05050102010706020507" pitchFamily="18" charset="2"/>
              </a:rPr>
              <a:t></a:t>
            </a:r>
            <a:r>
              <a:rPr lang="en-US" altLang="ja-JP" i="1" baseline="-25000" err="1">
                <a:sym typeface="Symbol" panose="05050102010706020507" pitchFamily="18" charset="2"/>
              </a:rPr>
              <a:t>course_id</a:t>
            </a:r>
            <a:r>
              <a:rPr lang="en-US" altLang="ja-JP" i="1" baseline="-25000">
                <a:sym typeface="Symbol" panose="05050102010706020507" pitchFamily="18" charset="2"/>
              </a:rPr>
              <a:t>, title</a:t>
            </a:r>
            <a:r>
              <a:rPr lang="en-US" altLang="ja-JP" i="1">
                <a:sym typeface="Symbol" panose="05050102010706020507" pitchFamily="18" charset="2"/>
              </a:rPr>
              <a:t> </a:t>
            </a:r>
            <a:r>
              <a:rPr lang="en-US" altLang="ja-JP">
                <a:sym typeface="Symbol" panose="05050102010706020507" pitchFamily="18" charset="2"/>
              </a:rPr>
              <a:t>(</a:t>
            </a:r>
            <a:r>
              <a:rPr lang="en-US" altLang="ja-JP" i="1">
                <a:sym typeface="Symbol" panose="05050102010706020507" pitchFamily="18" charset="2"/>
              </a:rPr>
              <a:t>course</a:t>
            </a:r>
            <a:r>
              <a:rPr lang="en-US" altLang="ja-JP">
                <a:sym typeface="Symbol" panose="05050102010706020507" pitchFamily="18" charset="2"/>
              </a:rPr>
              <a:t>))))</a:t>
            </a:r>
          </a:p>
          <a:p>
            <a:pPr>
              <a:tabLst>
                <a:tab pos="898922" algn="l"/>
              </a:tabLst>
            </a:pPr>
            <a:r>
              <a:rPr lang="en-US" altLang="en-US"/>
              <a:t>Could compute   </a:t>
            </a:r>
            <a:r>
              <a:rPr lang="en-US" altLang="en-US" i="1"/>
              <a:t>teaches </a:t>
            </a:r>
            <a:r>
              <a:rPr lang="en-IN" altLang="en-US">
                <a:ea typeface="MS PGothic" panose="020B0600070205080204" pitchFamily="34" charset="-128"/>
              </a:rPr>
              <a:t>⨝</a:t>
            </a:r>
            <a:r>
              <a:rPr lang="en-US" altLang="en-US" i="1"/>
              <a:t> </a:t>
            </a:r>
            <a:r>
              <a:rPr lang="en-US" altLang="en-US">
                <a:sym typeface="Symbol" panose="05050102010706020507" pitchFamily="18" charset="2"/>
              </a:rPr>
              <a:t></a:t>
            </a:r>
            <a:r>
              <a:rPr lang="en-US" altLang="en-US" i="1" baseline="-25000" err="1">
                <a:sym typeface="Symbol" panose="05050102010706020507" pitchFamily="18" charset="2"/>
              </a:rPr>
              <a:t>course_id</a:t>
            </a:r>
            <a:r>
              <a:rPr lang="en-US" altLang="en-US" i="1" baseline="-25000">
                <a:sym typeface="Symbol" panose="05050102010706020507" pitchFamily="18" charset="2"/>
              </a:rPr>
              <a:t>, title</a:t>
            </a:r>
            <a:r>
              <a:rPr lang="en-US" altLang="en-US" i="1">
                <a:sym typeface="Symbol" panose="05050102010706020507" pitchFamily="18" charset="2"/>
              </a:rPr>
              <a:t> </a:t>
            </a:r>
            <a:r>
              <a:rPr lang="en-US" altLang="en-US">
                <a:sym typeface="Symbol" panose="05050102010706020507" pitchFamily="18" charset="2"/>
              </a:rPr>
              <a:t>(</a:t>
            </a:r>
            <a:r>
              <a:rPr lang="en-US" altLang="en-US" i="1">
                <a:sym typeface="Symbol" panose="05050102010706020507" pitchFamily="18" charset="2"/>
              </a:rPr>
              <a:t>course</a:t>
            </a:r>
            <a:r>
              <a:rPr lang="en-US" altLang="en-US">
                <a:sym typeface="Symbol" panose="05050102010706020507" pitchFamily="18" charset="2"/>
              </a:rPr>
              <a:t>)</a:t>
            </a:r>
            <a:r>
              <a:rPr lang="en-US" altLang="en-US" i="1"/>
              <a:t> </a:t>
            </a:r>
            <a:r>
              <a:rPr lang="en-US" altLang="en-US"/>
              <a:t>first, and join result with </a:t>
            </a:r>
            <a:br>
              <a:rPr lang="en-US" altLang="en-US"/>
            </a:br>
            <a:r>
              <a:rPr lang="en-US" altLang="en-US"/>
              <a:t>	 </a:t>
            </a:r>
            <a:r>
              <a:rPr lang="en-US" altLang="en-US">
                <a:sym typeface="Symbol" panose="05050102010706020507" pitchFamily="18" charset="2"/>
              </a:rPr>
              <a:t></a:t>
            </a:r>
            <a:r>
              <a:rPr lang="en-US" altLang="en-US" i="1" baseline="-25000">
                <a:sym typeface="Symbol" panose="05050102010706020507" pitchFamily="18" charset="2"/>
              </a:rPr>
              <a:t>dept_name= </a:t>
            </a:r>
            <a:r>
              <a:rPr lang="ja-JP" altLang="en-US" i="1" baseline="-25000">
                <a:sym typeface="Symbol" panose="05050102010706020507" pitchFamily="18" charset="2"/>
              </a:rPr>
              <a:t>“</a:t>
            </a:r>
            <a:r>
              <a:rPr lang="en-US" altLang="ja-JP" baseline="-25000">
                <a:sym typeface="Symbol" panose="05050102010706020507" pitchFamily="18" charset="2"/>
              </a:rPr>
              <a:t>Music</a:t>
            </a:r>
            <a:r>
              <a:rPr lang="ja-JP" altLang="en-US" baseline="-25000">
                <a:sym typeface="Symbol" panose="05050102010706020507" pitchFamily="18" charset="2"/>
              </a:rPr>
              <a:t>”</a:t>
            </a:r>
            <a:r>
              <a:rPr lang="en-US" altLang="ja-JP" baseline="-25000">
                <a:sym typeface="Symbol" panose="05050102010706020507" pitchFamily="18" charset="2"/>
              </a:rPr>
              <a:t> </a:t>
            </a:r>
            <a:r>
              <a:rPr lang="en-US" altLang="ja-JP">
                <a:sym typeface="Symbol" panose="05050102010706020507" pitchFamily="18" charset="2"/>
              </a:rPr>
              <a:t>(</a:t>
            </a:r>
            <a:r>
              <a:rPr lang="en-US" altLang="ja-JP" i="1">
                <a:sym typeface="Symbol" panose="05050102010706020507" pitchFamily="18" charset="2"/>
              </a:rPr>
              <a:t>instructor</a:t>
            </a:r>
            <a:r>
              <a:rPr lang="en-US" altLang="ja-JP">
                <a:sym typeface="Symbol" panose="05050102010706020507" pitchFamily="18" charset="2"/>
              </a:rPr>
              <a:t>)</a:t>
            </a:r>
            <a:r>
              <a:rPr lang="en-US" altLang="ja-JP" i="1">
                <a:sym typeface="Symbol" panose="05050102010706020507" pitchFamily="18" charset="2"/>
              </a:rPr>
              <a:t> </a:t>
            </a:r>
            <a:br>
              <a:rPr lang="en-US" altLang="ja-JP" i="1">
                <a:sym typeface="Symbol" panose="05050102010706020507" pitchFamily="18" charset="2"/>
              </a:rPr>
            </a:br>
            <a:r>
              <a:rPr lang="en-US" altLang="ja-JP">
                <a:sym typeface="Symbol" panose="05050102010706020507" pitchFamily="18" charset="2"/>
              </a:rPr>
              <a:t>but  the result of the first join</a:t>
            </a:r>
            <a:r>
              <a:rPr lang="en-US" altLang="ja-JP" i="1">
                <a:sym typeface="Symbol" panose="05050102010706020507" pitchFamily="18" charset="2"/>
              </a:rPr>
              <a:t> </a:t>
            </a:r>
            <a:r>
              <a:rPr lang="en-US" altLang="ja-JP">
                <a:sym typeface="Symbol" panose="05050102010706020507" pitchFamily="18" charset="2"/>
              </a:rPr>
              <a:t>is likely to be a large relation.</a:t>
            </a:r>
          </a:p>
          <a:p>
            <a:pPr>
              <a:tabLst>
                <a:tab pos="898922" algn="l"/>
              </a:tabLst>
            </a:pPr>
            <a:r>
              <a:rPr lang="en-US" altLang="en-US">
                <a:sym typeface="Symbol" panose="05050102010706020507" pitchFamily="18" charset="2"/>
              </a:rPr>
              <a:t>Only a small fraction of the university</a:t>
            </a:r>
            <a:r>
              <a:rPr lang="ja-JP" altLang="en-US">
                <a:sym typeface="Symbol" panose="05050102010706020507" pitchFamily="18" charset="2"/>
              </a:rPr>
              <a:t>’</a:t>
            </a:r>
            <a:r>
              <a:rPr lang="en-US" altLang="ja-JP">
                <a:sym typeface="Symbol" panose="05050102010706020507" pitchFamily="18" charset="2"/>
              </a:rPr>
              <a:t>s instructors are likely to be from the Music department</a:t>
            </a:r>
          </a:p>
          <a:p>
            <a:pPr lvl="1">
              <a:tabLst>
                <a:tab pos="898922" algn="l"/>
              </a:tabLst>
            </a:pPr>
            <a:r>
              <a:rPr lang="en-US" altLang="en-US">
                <a:sym typeface="Symbol" panose="05050102010706020507" pitchFamily="18" charset="2"/>
              </a:rPr>
              <a:t> it is better to compute</a:t>
            </a:r>
          </a:p>
          <a:p>
            <a:pPr>
              <a:buNone/>
              <a:tabLst>
                <a:tab pos="898922" algn="l"/>
              </a:tabLst>
            </a:pPr>
            <a:r>
              <a:rPr lang="en-US" altLang="en-US"/>
              <a:t>		 </a:t>
            </a:r>
            <a:r>
              <a:rPr lang="en-US" altLang="en-US">
                <a:sym typeface="Symbol" panose="05050102010706020507" pitchFamily="18" charset="2"/>
              </a:rPr>
              <a:t></a:t>
            </a:r>
            <a:r>
              <a:rPr lang="en-US" altLang="en-US" i="1" baseline="-25000">
                <a:sym typeface="Symbol" panose="05050102010706020507" pitchFamily="18" charset="2"/>
              </a:rPr>
              <a:t>dept_name= </a:t>
            </a:r>
            <a:r>
              <a:rPr lang="ja-JP" altLang="en-US" i="1" baseline="-25000">
                <a:sym typeface="Symbol" panose="05050102010706020507" pitchFamily="18" charset="2"/>
              </a:rPr>
              <a:t>“</a:t>
            </a:r>
            <a:r>
              <a:rPr lang="en-US" altLang="ja-JP" baseline="-25000">
                <a:sym typeface="Symbol" panose="05050102010706020507" pitchFamily="18" charset="2"/>
              </a:rPr>
              <a:t>Music</a:t>
            </a:r>
            <a:r>
              <a:rPr lang="ja-JP" altLang="en-US" baseline="-25000">
                <a:sym typeface="Symbol" panose="05050102010706020507" pitchFamily="18" charset="2"/>
              </a:rPr>
              <a:t>”</a:t>
            </a:r>
            <a:r>
              <a:rPr lang="en-US" altLang="ja-JP" baseline="-25000">
                <a:sym typeface="Symbol" panose="05050102010706020507" pitchFamily="18" charset="2"/>
              </a:rPr>
              <a:t> </a:t>
            </a:r>
            <a:r>
              <a:rPr lang="en-US" altLang="ja-JP">
                <a:sym typeface="Symbol" panose="05050102010706020507" pitchFamily="18" charset="2"/>
              </a:rPr>
              <a:t>(</a:t>
            </a:r>
            <a:r>
              <a:rPr lang="en-US" altLang="ja-JP" i="1">
                <a:sym typeface="Symbol" panose="05050102010706020507" pitchFamily="18" charset="2"/>
              </a:rPr>
              <a:t>instructor) </a:t>
            </a:r>
            <a:r>
              <a:rPr lang="en-IN" altLang="en-US">
                <a:ea typeface="MS PGothic" panose="020B0600070205080204" pitchFamily="34" charset="-128"/>
              </a:rPr>
              <a:t>⨝</a:t>
            </a:r>
            <a:r>
              <a:rPr lang="en-US" altLang="ja-JP" i="1">
                <a:sym typeface="Symbol" panose="05050102010706020507" pitchFamily="18" charset="2"/>
              </a:rPr>
              <a:t> teaches </a:t>
            </a:r>
          </a:p>
          <a:p>
            <a:pPr>
              <a:buNone/>
              <a:tabLst>
                <a:tab pos="898922" algn="l"/>
              </a:tabLst>
            </a:pPr>
            <a:r>
              <a:rPr lang="en-US" altLang="en-US" i="1">
                <a:sym typeface="Symbol" panose="05050102010706020507" pitchFamily="18" charset="2"/>
              </a:rPr>
              <a:t>	       </a:t>
            </a:r>
            <a:r>
              <a:rPr lang="en-US" altLang="en-US">
                <a:sym typeface="Symbol" panose="05050102010706020507" pitchFamily="18" charset="2"/>
              </a:rPr>
              <a:t>first.</a:t>
            </a:r>
            <a:r>
              <a:rPr lang="en-US" altLang="en-US"/>
              <a:t> </a:t>
            </a:r>
          </a:p>
          <a:p>
            <a:pPr>
              <a:buNone/>
              <a:tabLst>
                <a:tab pos="898922" algn="l"/>
              </a:tabLst>
            </a:pPr>
            <a:endParaRPr lang="en-US"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a:extLst>
              <a:ext uri="{FF2B5EF4-FFF2-40B4-BE49-F238E27FC236}">
                <a16:creationId xmlns:a16="http://schemas.microsoft.com/office/drawing/2014/main" id="{A6C3F11C-A25B-4E42-A39E-BB138AAD925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Enumeration of Equivalent Expressions</a:t>
            </a:r>
          </a:p>
        </p:txBody>
      </p:sp>
      <p:sp>
        <p:nvSpPr>
          <p:cNvPr id="41987" name="Rectangle 3">
            <a:extLst>
              <a:ext uri="{FF2B5EF4-FFF2-40B4-BE49-F238E27FC236}">
                <a16:creationId xmlns:a16="http://schemas.microsoft.com/office/drawing/2014/main" id="{F6C31D7E-F789-4652-9488-B1AEE7EED4D5}"/>
              </a:ext>
            </a:extLst>
          </p:cNvPr>
          <p:cNvSpPr>
            <a:spLocks noGrp="1" noChangeArrowheads="1"/>
          </p:cNvSpPr>
          <p:nvPr>
            <p:ph idx="1"/>
          </p:nvPr>
        </p:nvSpPr>
        <p:spPr>
          <a:xfrm>
            <a:off x="1648326" y="826873"/>
            <a:ext cx="5789596" cy="4025979"/>
          </a:xfrm>
        </p:spPr>
        <p:txBody>
          <a:bodyPr/>
          <a:lstStyle/>
          <a:p>
            <a:r>
              <a:rPr lang="en-US" altLang="en-US"/>
              <a:t>Query optimizers use equivalence rules to </a:t>
            </a:r>
            <a:r>
              <a:rPr lang="en-US" altLang="en-US" b="1"/>
              <a:t>systematically</a:t>
            </a:r>
            <a:r>
              <a:rPr lang="en-US" altLang="en-US"/>
              <a:t> generate expressions equivalent to the given expression</a:t>
            </a:r>
          </a:p>
          <a:p>
            <a:r>
              <a:rPr lang="en-US" altLang="en-US"/>
              <a:t>Can generate all equivalent expressions as follows: </a:t>
            </a:r>
          </a:p>
          <a:p>
            <a:pPr lvl="1"/>
            <a:r>
              <a:rPr lang="en-US" altLang="en-US"/>
              <a:t> Repeat</a:t>
            </a:r>
          </a:p>
          <a:p>
            <a:pPr lvl="2"/>
            <a:r>
              <a:rPr lang="en-US" altLang="en-US"/>
              <a:t>apply all applicable equivalence  rules on every subexpression of every equivalent expression found so far</a:t>
            </a:r>
          </a:p>
          <a:p>
            <a:pPr lvl="2"/>
            <a:r>
              <a:rPr lang="en-US" altLang="en-US"/>
              <a:t>add newly generated expressions to the set of equivalent expressions </a:t>
            </a:r>
          </a:p>
          <a:p>
            <a:pPr lvl="2">
              <a:buFont typeface="Webdings" panose="05030102010509060703" pitchFamily="18" charset="2"/>
              <a:buNone/>
            </a:pPr>
            <a:r>
              <a:rPr lang="en-US" altLang="en-US"/>
              <a:t>Until no new equivalent expressions are generated above</a:t>
            </a:r>
          </a:p>
          <a:p>
            <a:r>
              <a:rPr lang="en-US" altLang="en-US"/>
              <a:t>The above approach is very expensive in space and time</a:t>
            </a:r>
          </a:p>
          <a:p>
            <a:pPr lvl="1"/>
            <a:r>
              <a:rPr lang="en-US" altLang="en-US"/>
              <a:t>Two approaches</a:t>
            </a:r>
          </a:p>
          <a:p>
            <a:pPr lvl="2"/>
            <a:r>
              <a:rPr lang="en-US" altLang="en-US"/>
              <a:t>Optimized plan generation based on transformation rules</a:t>
            </a:r>
          </a:p>
          <a:p>
            <a:pPr lvl="2"/>
            <a:r>
              <a:rPr lang="en-US" altLang="en-US"/>
              <a:t>Special case approach for queries with only selections, projections and joins</a:t>
            </a:r>
          </a:p>
          <a:p>
            <a:pPr>
              <a:buFont typeface="Monotype Sorts" pitchFamily="-65" charset="2"/>
              <a:buNone/>
            </a:pPr>
            <a:endParaRPr lang="en-US"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 Compilation</a:t>
            </a:r>
          </a:p>
        </p:txBody>
      </p:sp>
      <p:pic>
        <p:nvPicPr>
          <p:cNvPr id="5" name="Picture 4"/>
          <p:cNvPicPr>
            <a:picLocks noChangeAspect="1"/>
          </p:cNvPicPr>
          <p:nvPr/>
        </p:nvPicPr>
        <p:blipFill>
          <a:blip r:embed="rId2"/>
          <a:stretch>
            <a:fillRect/>
          </a:stretch>
        </p:blipFill>
        <p:spPr>
          <a:xfrm>
            <a:off x="457200" y="514350"/>
            <a:ext cx="6845300" cy="2209800"/>
          </a:xfrm>
          <a:prstGeom prst="rect">
            <a:avLst/>
          </a:prstGeom>
        </p:spPr>
      </p:pic>
      <p:pic>
        <p:nvPicPr>
          <p:cNvPr id="6" name="Picture 5"/>
          <p:cNvPicPr>
            <a:picLocks noChangeAspect="1"/>
          </p:cNvPicPr>
          <p:nvPr/>
        </p:nvPicPr>
        <p:blipFill>
          <a:blip r:embed="rId3"/>
          <a:stretch>
            <a:fillRect/>
          </a:stretch>
        </p:blipFill>
        <p:spPr>
          <a:xfrm>
            <a:off x="546100" y="2488752"/>
            <a:ext cx="6616700" cy="2159000"/>
          </a:xfrm>
          <a:prstGeom prst="rect">
            <a:avLst/>
          </a:prstGeom>
        </p:spPr>
      </p:pic>
      <p:sp>
        <p:nvSpPr>
          <p:cNvPr id="7" name="Rectangle 6"/>
          <p:cNvSpPr/>
          <p:nvPr/>
        </p:nvSpPr>
        <p:spPr>
          <a:xfrm>
            <a:off x="3733800" y="514350"/>
            <a:ext cx="6324600" cy="430887"/>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 </a:t>
            </a:r>
            <a:r>
              <a:rPr kumimoji="0" lang="en-US" sz="11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2nd Edition</a:t>
            </a:r>
            <a:endParaRPr kumimoji="0" lang="en-US" sz="1100" b="1"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11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Hector Garcia-Molina</a:t>
            </a:r>
            <a:r>
              <a:rPr kumimoji="0" lang="en-US" sz="11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11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11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Jeffrey D. Ullman</a:t>
            </a:r>
            <a:r>
              <a:rPr kumimoji="0" lang="en-US" sz="11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11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11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6"/>
              </a:rPr>
              <a:t>Jennifer Widom</a:t>
            </a:r>
            <a:r>
              <a:rPr kumimoji="0" lang="en-US" sz="11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11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11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Tree>
    <p:extLst>
      <p:ext uri="{BB962C8B-B14F-4D97-AF65-F5344CB8AC3E}">
        <p14:creationId xmlns:p14="http://schemas.microsoft.com/office/powerpoint/2010/main" val="28022883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2">
            <a:extLst>
              <a:ext uri="{FF2B5EF4-FFF2-40B4-BE49-F238E27FC236}">
                <a16:creationId xmlns:a16="http://schemas.microsoft.com/office/drawing/2014/main" id="{A841BFC6-44BE-4C9F-A1AF-2D2B70137654}"/>
              </a:ext>
            </a:extLst>
          </p:cNvPr>
          <p:cNvSpPr>
            <a:spLocks noGrp="1" noChangeArrowheads="1"/>
          </p:cNvSpPr>
          <p:nvPr>
            <p:ph type="title"/>
          </p:nvPr>
        </p:nvSpPr>
        <p:spPr>
          <a:xfrm>
            <a:off x="1555267" y="88055"/>
            <a:ext cx="6520277" cy="522821"/>
          </a:xfrm>
        </p:spPr>
        <p:txBody>
          <a:bodyPr/>
          <a:lstStyle/>
          <a:p>
            <a:pPr>
              <a:defRPr/>
            </a:pPr>
            <a:r>
              <a:rPr lang="en-US" altLang="en-US" sz="1950">
                <a:effectLst>
                  <a:outerShdw blurRad="38100" dist="38100" dir="2700000" algn="tl">
                    <a:srgbClr val="C0C0C0"/>
                  </a:outerShdw>
                </a:effectLst>
              </a:rPr>
              <a:t>Implementing Transformation Based Optimization</a:t>
            </a:r>
          </a:p>
        </p:txBody>
      </p:sp>
      <p:sp>
        <p:nvSpPr>
          <p:cNvPr id="44035" name="Rectangle 3">
            <a:extLst>
              <a:ext uri="{FF2B5EF4-FFF2-40B4-BE49-F238E27FC236}">
                <a16:creationId xmlns:a16="http://schemas.microsoft.com/office/drawing/2014/main" id="{5EC7FF5E-BA26-4F49-881B-EBC2A8B4FA47}"/>
              </a:ext>
            </a:extLst>
          </p:cNvPr>
          <p:cNvSpPr>
            <a:spLocks noGrp="1" noChangeArrowheads="1"/>
          </p:cNvSpPr>
          <p:nvPr>
            <p:ph idx="1"/>
          </p:nvPr>
        </p:nvSpPr>
        <p:spPr>
          <a:xfrm>
            <a:off x="1655546" y="826873"/>
            <a:ext cx="5869004" cy="4025979"/>
          </a:xfrm>
        </p:spPr>
        <p:txBody>
          <a:bodyPr/>
          <a:lstStyle/>
          <a:p>
            <a:r>
              <a:rPr lang="en-US" altLang="en-US"/>
              <a:t>Space requirements reduced by sharing common sub-expressions:</a:t>
            </a:r>
          </a:p>
          <a:p>
            <a:pPr lvl="1"/>
            <a:r>
              <a:rPr lang="en-US" altLang="en-US"/>
              <a:t>when E1 is generated from E2 by an equivalence rule, usually only the top level of the two are different, subtrees below are the same and can be shared using pointers</a:t>
            </a:r>
          </a:p>
          <a:p>
            <a:pPr lvl="2"/>
            <a:r>
              <a:rPr lang="en-US" altLang="en-US"/>
              <a:t>E.g., when applying join commutativity</a:t>
            </a:r>
          </a:p>
          <a:p>
            <a:pPr lvl="2">
              <a:buFont typeface="Webdings" panose="05030102010509060703" pitchFamily="18" charset="2"/>
              <a:buNone/>
            </a:pPr>
            <a:br>
              <a:rPr lang="en-US" altLang="en-US"/>
            </a:br>
            <a:br>
              <a:rPr lang="en-US" altLang="en-US"/>
            </a:br>
            <a:br>
              <a:rPr lang="en-US" altLang="en-US"/>
            </a:br>
            <a:br>
              <a:rPr lang="en-US" altLang="en-US"/>
            </a:br>
            <a:br>
              <a:rPr lang="en-US" altLang="en-US"/>
            </a:br>
            <a:endParaRPr lang="en-US" altLang="en-US"/>
          </a:p>
          <a:p>
            <a:pPr lvl="1"/>
            <a:r>
              <a:rPr lang="en-US" altLang="en-US"/>
              <a:t>Same sub-expression may get generated multiple times</a:t>
            </a:r>
          </a:p>
          <a:p>
            <a:pPr lvl="2"/>
            <a:r>
              <a:rPr lang="en-US" altLang="en-US"/>
              <a:t>Detect duplicate sub-expressions and share one copy</a:t>
            </a:r>
          </a:p>
          <a:p>
            <a:r>
              <a:rPr lang="en-US" altLang="en-US"/>
              <a:t>Time requirements are reduced by not generating all expressions</a:t>
            </a:r>
          </a:p>
          <a:p>
            <a:pPr lvl="1"/>
            <a:r>
              <a:rPr lang="en-US" altLang="en-US"/>
              <a:t>Dynamic programming</a:t>
            </a:r>
          </a:p>
          <a:p>
            <a:pPr lvl="2"/>
            <a:r>
              <a:rPr lang="en-US" altLang="en-US"/>
              <a:t>We will study only the special case of dynamic programming for join order optimization</a:t>
            </a:r>
          </a:p>
        </p:txBody>
      </p:sp>
      <p:pic>
        <p:nvPicPr>
          <p:cNvPr id="2" name="Picture 1"/>
          <p:cNvPicPr>
            <a:picLocks noChangeAspect="1"/>
          </p:cNvPicPr>
          <p:nvPr/>
        </p:nvPicPr>
        <p:blipFill>
          <a:blip r:embed="rId3"/>
          <a:stretch>
            <a:fillRect/>
          </a:stretch>
        </p:blipFill>
        <p:spPr>
          <a:xfrm>
            <a:off x="3359427" y="2105939"/>
            <a:ext cx="1966550" cy="978824"/>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Rectangle 2">
            <a:extLst>
              <a:ext uri="{FF2B5EF4-FFF2-40B4-BE49-F238E27FC236}">
                <a16:creationId xmlns:a16="http://schemas.microsoft.com/office/drawing/2014/main" id="{CD7419F5-FE92-4159-9AAF-687033F9013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Cost Estimation</a:t>
            </a:r>
          </a:p>
        </p:txBody>
      </p:sp>
      <p:sp>
        <p:nvSpPr>
          <p:cNvPr id="46083" name="Rectangle 3">
            <a:extLst>
              <a:ext uri="{FF2B5EF4-FFF2-40B4-BE49-F238E27FC236}">
                <a16:creationId xmlns:a16="http://schemas.microsoft.com/office/drawing/2014/main" id="{6F513389-B461-4AFD-8659-5598A25B6340}"/>
              </a:ext>
            </a:extLst>
          </p:cNvPr>
          <p:cNvSpPr>
            <a:spLocks noGrp="1" noChangeArrowheads="1"/>
          </p:cNvSpPr>
          <p:nvPr>
            <p:ph idx="1"/>
          </p:nvPr>
        </p:nvSpPr>
        <p:spPr>
          <a:xfrm>
            <a:off x="1648326" y="826873"/>
            <a:ext cx="6128837" cy="4025979"/>
          </a:xfrm>
        </p:spPr>
        <p:txBody>
          <a:bodyPr/>
          <a:lstStyle/>
          <a:p>
            <a:r>
              <a:rPr lang="en-US" altLang="en-US"/>
              <a:t>Cost of each operator computer as described in Chapter 15</a:t>
            </a:r>
          </a:p>
          <a:p>
            <a:pPr lvl="1"/>
            <a:r>
              <a:rPr lang="en-US" altLang="en-US"/>
              <a:t>Need statistics of input relations</a:t>
            </a:r>
          </a:p>
          <a:p>
            <a:pPr lvl="2"/>
            <a:r>
              <a:rPr lang="en-US" altLang="en-US"/>
              <a:t>E.g., number of tuples, sizes of tuples</a:t>
            </a:r>
          </a:p>
          <a:p>
            <a:r>
              <a:rPr lang="en-US" altLang="en-US"/>
              <a:t>Inputs can be results of sub-expressions</a:t>
            </a:r>
          </a:p>
          <a:p>
            <a:pPr lvl="1"/>
            <a:r>
              <a:rPr lang="en-US" altLang="en-US"/>
              <a:t>Need to estimate statistics of expression results</a:t>
            </a:r>
          </a:p>
          <a:p>
            <a:pPr lvl="1"/>
            <a:r>
              <a:rPr lang="en-US" altLang="en-US"/>
              <a:t>To do so, we require additional statistics</a:t>
            </a:r>
          </a:p>
          <a:p>
            <a:pPr lvl="2"/>
            <a:r>
              <a:rPr lang="en-US" altLang="en-US"/>
              <a:t>E.g., number of distinct values for an attribute</a:t>
            </a:r>
          </a:p>
          <a:p>
            <a:r>
              <a:rPr lang="en-US" altLang="en-US"/>
              <a:t>More on cost estimation later</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2">
            <a:extLst>
              <a:ext uri="{FF2B5EF4-FFF2-40B4-BE49-F238E27FC236}">
                <a16:creationId xmlns:a16="http://schemas.microsoft.com/office/drawing/2014/main" id="{64326744-9FBF-4DBD-9453-5D70A30DDC0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Choice of Evaluation Plans</a:t>
            </a:r>
          </a:p>
        </p:txBody>
      </p:sp>
      <p:sp>
        <p:nvSpPr>
          <p:cNvPr id="48131" name="Rectangle 3">
            <a:extLst>
              <a:ext uri="{FF2B5EF4-FFF2-40B4-BE49-F238E27FC236}">
                <a16:creationId xmlns:a16="http://schemas.microsoft.com/office/drawing/2014/main" id="{EFE03035-031F-48FD-B68D-7BF85E78CE40}"/>
              </a:ext>
            </a:extLst>
          </p:cNvPr>
          <p:cNvSpPr>
            <a:spLocks noGrp="1" noChangeArrowheads="1"/>
          </p:cNvSpPr>
          <p:nvPr>
            <p:ph idx="1"/>
          </p:nvPr>
        </p:nvSpPr>
        <p:spPr>
          <a:xfrm>
            <a:off x="1648326" y="826873"/>
            <a:ext cx="5847348" cy="4025979"/>
          </a:xfrm>
        </p:spPr>
        <p:txBody>
          <a:bodyPr/>
          <a:lstStyle/>
          <a:p>
            <a:r>
              <a:rPr lang="en-US" altLang="en-US"/>
              <a:t>Must consider the interaction of evaluation techniques when choosing evaluation plans</a:t>
            </a:r>
          </a:p>
          <a:p>
            <a:pPr lvl="1"/>
            <a:r>
              <a:rPr lang="en-US" altLang="en-US"/>
              <a:t>choosing the cheapest algorithm for each operation independently may not yield best overall algorithm.  E.g.</a:t>
            </a:r>
          </a:p>
          <a:p>
            <a:pPr lvl="2"/>
            <a:r>
              <a:rPr lang="en-US" altLang="en-US"/>
              <a:t>merge-join may be costlier than hash-join, but may provide a sorted output which reduces the cost for an outer level aggregation.</a:t>
            </a:r>
          </a:p>
          <a:p>
            <a:pPr lvl="2"/>
            <a:r>
              <a:rPr lang="en-US" altLang="en-US"/>
              <a:t>nested-loop join may provide opportunity for pipelining</a:t>
            </a:r>
          </a:p>
          <a:p>
            <a:r>
              <a:rPr lang="en-US" altLang="en-US"/>
              <a:t>Practical query optimizers incorporate elements of the following two broad approaches:</a:t>
            </a:r>
          </a:p>
          <a:p>
            <a:pPr lvl="1">
              <a:buFont typeface="Monotype Sorts" pitchFamily="-65" charset="2"/>
              <a:buNone/>
            </a:pPr>
            <a:r>
              <a:rPr lang="en-US" altLang="en-US"/>
              <a:t>1.	Search all the plans and choose the best plan in a </a:t>
            </a:r>
            <a:br>
              <a:rPr lang="en-US" altLang="en-US"/>
            </a:br>
            <a:r>
              <a:rPr lang="en-US" altLang="en-US"/>
              <a:t>cost-based fashion.</a:t>
            </a:r>
          </a:p>
          <a:p>
            <a:pPr lvl="1">
              <a:buFont typeface="Monotype Sorts" pitchFamily="-65" charset="2"/>
              <a:buNone/>
            </a:pPr>
            <a:r>
              <a:rPr lang="en-US" altLang="en-US"/>
              <a:t>2. Uses heuristics to choose a plan.</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a:extLst>
              <a:ext uri="{FF2B5EF4-FFF2-40B4-BE49-F238E27FC236}">
                <a16:creationId xmlns:a16="http://schemas.microsoft.com/office/drawing/2014/main" id="{D488288B-9F1E-41DE-952D-1B18F0FF904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Cost-Based Optimization</a:t>
            </a:r>
          </a:p>
        </p:txBody>
      </p:sp>
      <p:sp>
        <p:nvSpPr>
          <p:cNvPr id="50179" name="Rectangle 3">
            <a:extLst>
              <a:ext uri="{FF2B5EF4-FFF2-40B4-BE49-F238E27FC236}">
                <a16:creationId xmlns:a16="http://schemas.microsoft.com/office/drawing/2014/main" id="{704B53F0-B238-43C6-8666-D94F62176F70}"/>
              </a:ext>
            </a:extLst>
          </p:cNvPr>
          <p:cNvSpPr>
            <a:spLocks noGrp="1" noChangeArrowheads="1"/>
          </p:cNvSpPr>
          <p:nvPr>
            <p:ph idx="1"/>
          </p:nvPr>
        </p:nvSpPr>
        <p:spPr>
          <a:xfrm>
            <a:off x="1655545" y="826873"/>
            <a:ext cx="5775158" cy="4025979"/>
          </a:xfrm>
        </p:spPr>
        <p:txBody>
          <a:bodyPr/>
          <a:lstStyle/>
          <a:p>
            <a:r>
              <a:rPr lang="en-US" altLang="en-US"/>
              <a:t>Consider finding the best join-order for </a:t>
            </a:r>
            <a:r>
              <a:rPr lang="en-US" altLang="en-US" i="1"/>
              <a:t>r</a:t>
            </a:r>
            <a:r>
              <a:rPr lang="en-US" altLang="en-US" baseline="-25000"/>
              <a:t>1</a:t>
            </a:r>
            <a:r>
              <a:rPr lang="en-US" altLang="en-US"/>
              <a:t> </a:t>
            </a:r>
            <a:r>
              <a:rPr lang="en-IN" altLang="en-US">
                <a:ea typeface="MS PGothic" panose="020B0600070205080204" pitchFamily="34" charset="-128"/>
              </a:rPr>
              <a:t>⨝</a:t>
            </a:r>
            <a:r>
              <a:rPr lang="en-US" altLang="en-US"/>
              <a:t> </a:t>
            </a:r>
            <a:r>
              <a:rPr lang="en-US" altLang="en-US" i="1"/>
              <a:t>r</a:t>
            </a:r>
            <a:r>
              <a:rPr lang="en-US" altLang="en-US" baseline="-25000"/>
              <a:t>2 </a:t>
            </a:r>
            <a:r>
              <a:rPr lang="en-IN" altLang="en-US">
                <a:ea typeface="MS PGothic" panose="020B0600070205080204" pitchFamily="34" charset="-128"/>
              </a:rPr>
              <a:t>⨝</a:t>
            </a:r>
            <a:r>
              <a:rPr lang="en-US" altLang="en-US" baseline="-25000"/>
              <a:t>   </a:t>
            </a:r>
            <a:r>
              <a:rPr lang="en-US" altLang="en-US"/>
              <a:t>. . .</a:t>
            </a:r>
            <a:r>
              <a:rPr lang="en-IN" altLang="en-US">
                <a:ea typeface="MS PGothic" panose="020B0600070205080204" pitchFamily="34" charset="-128"/>
              </a:rPr>
              <a:t> ⨝</a:t>
            </a:r>
            <a:r>
              <a:rPr lang="en-US" altLang="en-US"/>
              <a:t> </a:t>
            </a:r>
            <a:r>
              <a:rPr lang="en-US" altLang="en-US" i="1" err="1"/>
              <a:t>r</a:t>
            </a:r>
            <a:r>
              <a:rPr lang="en-US" altLang="en-US" i="1" baseline="-25000" err="1"/>
              <a:t>n</a:t>
            </a:r>
            <a:r>
              <a:rPr lang="en-US" altLang="en-US"/>
              <a:t>.</a:t>
            </a:r>
          </a:p>
          <a:p>
            <a:r>
              <a:rPr lang="en-US" altLang="en-US"/>
              <a:t>There are (2(</a:t>
            </a:r>
            <a:r>
              <a:rPr lang="en-US" altLang="en-US" i="1"/>
              <a:t>n</a:t>
            </a:r>
            <a:r>
              <a:rPr lang="en-US" altLang="en-US"/>
              <a:t> – 1))!/(</a:t>
            </a:r>
            <a:r>
              <a:rPr lang="en-US" altLang="en-US" i="1"/>
              <a:t>n</a:t>
            </a:r>
            <a:r>
              <a:rPr lang="en-US" altLang="en-US"/>
              <a:t> – 1)! different join orders for above expression.  With </a:t>
            </a:r>
            <a:r>
              <a:rPr lang="en-US" altLang="en-US" i="1"/>
              <a:t>n</a:t>
            </a:r>
            <a:r>
              <a:rPr lang="en-US" altLang="en-US"/>
              <a:t> = 7, the number is 665280, with </a:t>
            </a:r>
            <a:r>
              <a:rPr lang="en-US" altLang="en-US" i="1"/>
              <a:t>n = </a:t>
            </a:r>
            <a:r>
              <a:rPr lang="en-US" altLang="en-US"/>
              <a:t>10, the</a:t>
            </a:r>
            <a:r>
              <a:rPr lang="en-US" altLang="en-US" i="1"/>
              <a:t> </a:t>
            </a:r>
            <a:r>
              <a:rPr lang="en-US" altLang="en-US"/>
              <a:t>number is greater than 176 billion!</a:t>
            </a:r>
          </a:p>
          <a:p>
            <a:r>
              <a:rPr lang="en-US" altLang="en-US"/>
              <a:t>No need to generate all the join orders.  Using dynamic programming, the least-cost join order for any subset of </a:t>
            </a:r>
            <a:br>
              <a:rPr lang="en-US" altLang="en-US"/>
            </a:br>
            <a:r>
              <a:rPr lang="en-US" altLang="en-US"/>
              <a:t>{</a:t>
            </a:r>
            <a:r>
              <a:rPr lang="en-US" altLang="en-US" i="1"/>
              <a:t>r</a:t>
            </a:r>
            <a:r>
              <a:rPr lang="en-US" altLang="en-US" baseline="-25000"/>
              <a:t>1</a:t>
            </a:r>
            <a:r>
              <a:rPr lang="en-US" altLang="en-US"/>
              <a:t>, </a:t>
            </a:r>
            <a:r>
              <a:rPr lang="en-US" altLang="en-US" i="1"/>
              <a:t>r</a:t>
            </a:r>
            <a:r>
              <a:rPr lang="en-US" altLang="en-US" baseline="-25000"/>
              <a:t>2</a:t>
            </a:r>
            <a:r>
              <a:rPr lang="en-US" altLang="en-US"/>
              <a:t>, . . . </a:t>
            </a:r>
            <a:r>
              <a:rPr lang="en-US" altLang="en-US" i="1" err="1"/>
              <a:t>r</a:t>
            </a:r>
            <a:r>
              <a:rPr lang="en-US" altLang="en-US" i="1" baseline="-25000" err="1"/>
              <a:t>n</a:t>
            </a:r>
            <a:r>
              <a:rPr lang="en-US" altLang="en-US"/>
              <a:t>} is computed only once and stored for future use.  </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40" name="Rectangle 4">
            <a:extLst>
              <a:ext uri="{FF2B5EF4-FFF2-40B4-BE49-F238E27FC236}">
                <a16:creationId xmlns:a16="http://schemas.microsoft.com/office/drawing/2014/main" id="{F5A1028D-FABF-4146-86C5-A7019337527A}"/>
              </a:ext>
            </a:extLst>
          </p:cNvPr>
          <p:cNvSpPr>
            <a:spLocks noGrp="1" noChangeArrowheads="1"/>
          </p:cNvSpPr>
          <p:nvPr>
            <p:ph type="ctrTitle"/>
          </p:nvPr>
        </p:nvSpPr>
        <p:spPr/>
        <p:txBody>
          <a:bodyPr/>
          <a:lstStyle/>
          <a:p>
            <a:pPr>
              <a:defRPr/>
            </a:pPr>
            <a:r>
              <a:rPr lang="en-US" altLang="en-US">
                <a:effectLst>
                  <a:outerShdw blurRad="38100" dist="38100" dir="2700000" algn="tl">
                    <a:srgbClr val="C0C0C0"/>
                  </a:outerShdw>
                </a:effectLst>
              </a:rPr>
              <a:t>Statistics for Cost Estimation</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6" name="Rectangle 2">
            <a:extLst>
              <a:ext uri="{FF2B5EF4-FFF2-40B4-BE49-F238E27FC236}">
                <a16:creationId xmlns:a16="http://schemas.microsoft.com/office/drawing/2014/main" id="{252523AE-0431-4C86-991C-4ADEC5581564}"/>
              </a:ext>
            </a:extLst>
          </p:cNvPr>
          <p:cNvSpPr>
            <a:spLocks noGrp="1" noChangeArrowheads="1"/>
          </p:cNvSpPr>
          <p:nvPr>
            <p:ph type="title"/>
          </p:nvPr>
        </p:nvSpPr>
        <p:spPr>
          <a:xfrm>
            <a:off x="1719262" y="88106"/>
            <a:ext cx="6281738" cy="503749"/>
          </a:xfrm>
        </p:spPr>
        <p:txBody>
          <a:bodyPr/>
          <a:lstStyle/>
          <a:p>
            <a:pPr>
              <a:defRPr/>
            </a:pPr>
            <a:r>
              <a:rPr lang="en-US" altLang="en-US">
                <a:effectLst>
                  <a:outerShdw blurRad="38100" dist="38100" dir="2700000" algn="tl">
                    <a:srgbClr val="C0C0C0"/>
                  </a:outerShdw>
                </a:effectLst>
              </a:rPr>
              <a:t>Statistical Information for Cost Estimation</a:t>
            </a:r>
          </a:p>
        </p:txBody>
      </p:sp>
      <p:sp>
        <p:nvSpPr>
          <p:cNvPr id="71683" name="Rectangle 3">
            <a:extLst>
              <a:ext uri="{FF2B5EF4-FFF2-40B4-BE49-F238E27FC236}">
                <a16:creationId xmlns:a16="http://schemas.microsoft.com/office/drawing/2014/main" id="{47BD364A-03AF-4F06-BA7E-96341C7F433E}"/>
              </a:ext>
            </a:extLst>
          </p:cNvPr>
          <p:cNvSpPr>
            <a:spLocks noGrp="1" noChangeArrowheads="1"/>
          </p:cNvSpPr>
          <p:nvPr>
            <p:ph idx="1"/>
          </p:nvPr>
        </p:nvSpPr>
        <p:spPr>
          <a:xfrm>
            <a:off x="1633889" y="826873"/>
            <a:ext cx="5854566" cy="4025979"/>
          </a:xfrm>
        </p:spPr>
        <p:txBody>
          <a:bodyPr/>
          <a:lstStyle/>
          <a:p>
            <a:r>
              <a:rPr lang="en-US" altLang="en-US" i="1" err="1"/>
              <a:t>n</a:t>
            </a:r>
            <a:r>
              <a:rPr lang="en-US" altLang="en-US" i="1" baseline="-25000" err="1"/>
              <a:t>r</a:t>
            </a:r>
            <a:r>
              <a:rPr lang="en-US" altLang="en-US" i="1"/>
              <a:t>:  </a:t>
            </a:r>
            <a:r>
              <a:rPr lang="en-US" altLang="en-US"/>
              <a:t>number of tuples in a relation </a:t>
            </a:r>
            <a:r>
              <a:rPr lang="en-US" altLang="en-US" i="1"/>
              <a:t>r.</a:t>
            </a:r>
            <a:endParaRPr lang="en-US" altLang="en-US"/>
          </a:p>
          <a:p>
            <a:r>
              <a:rPr lang="en-US" altLang="en-US" i="1" err="1"/>
              <a:t>b</a:t>
            </a:r>
            <a:r>
              <a:rPr lang="en-US" altLang="en-US" i="1" baseline="-25000" err="1"/>
              <a:t>r</a:t>
            </a:r>
            <a:r>
              <a:rPr lang="en-US" altLang="en-US"/>
              <a:t>: number of blocks containing tuples of </a:t>
            </a:r>
            <a:r>
              <a:rPr lang="en-US" altLang="en-US" i="1"/>
              <a:t>r.</a:t>
            </a:r>
            <a:endParaRPr lang="en-US" altLang="en-US"/>
          </a:p>
          <a:p>
            <a:r>
              <a:rPr lang="en-US" altLang="en-US" i="1" err="1"/>
              <a:t>l</a:t>
            </a:r>
            <a:r>
              <a:rPr lang="en-US" altLang="en-US" i="1" baseline="-25000" err="1"/>
              <a:t>r</a:t>
            </a:r>
            <a:r>
              <a:rPr lang="en-US" altLang="en-US"/>
              <a:t>: size of a tuple of </a:t>
            </a:r>
            <a:r>
              <a:rPr lang="en-US" altLang="en-US" i="1"/>
              <a:t>r.</a:t>
            </a:r>
          </a:p>
          <a:p>
            <a:r>
              <a:rPr lang="en-US" altLang="en-US" i="1" err="1"/>
              <a:t>f</a:t>
            </a:r>
            <a:r>
              <a:rPr lang="en-US" altLang="en-US" i="1" baseline="-25000" err="1"/>
              <a:t>r</a:t>
            </a:r>
            <a:r>
              <a:rPr lang="en-US" altLang="en-US" i="1"/>
              <a:t>: </a:t>
            </a:r>
            <a:r>
              <a:rPr lang="en-US" altLang="en-US"/>
              <a:t>blocking factor of </a:t>
            </a:r>
            <a:r>
              <a:rPr lang="en-US" altLang="en-US" i="1"/>
              <a:t>r</a:t>
            </a:r>
            <a:r>
              <a:rPr lang="en-US" altLang="en-US"/>
              <a:t> — i.e., the number of tuples of </a:t>
            </a:r>
            <a:r>
              <a:rPr lang="en-US" altLang="en-US" i="1"/>
              <a:t>r </a:t>
            </a:r>
            <a:r>
              <a:rPr lang="en-US" altLang="en-US"/>
              <a:t>that fit into one block.</a:t>
            </a:r>
          </a:p>
          <a:p>
            <a:r>
              <a:rPr lang="en-US" altLang="en-US" i="1"/>
              <a:t>V(A, r):</a:t>
            </a:r>
            <a:r>
              <a:rPr lang="en-US" altLang="en-US"/>
              <a:t> number of distinct values that appear in </a:t>
            </a:r>
            <a:r>
              <a:rPr lang="en-US" altLang="en-US" i="1"/>
              <a:t>r</a:t>
            </a:r>
            <a:r>
              <a:rPr lang="en-US" altLang="en-US"/>
              <a:t> for attribute </a:t>
            </a:r>
            <a:r>
              <a:rPr lang="en-US" altLang="en-US" i="1"/>
              <a:t>A; </a:t>
            </a:r>
            <a:r>
              <a:rPr lang="en-US" altLang="en-US"/>
              <a:t>same as the size of </a:t>
            </a:r>
            <a:r>
              <a:rPr lang="en-US" altLang="en-US">
                <a:sym typeface="Symbol" panose="05050102010706020507" pitchFamily="18" charset="2"/>
              </a:rPr>
              <a:t></a:t>
            </a:r>
            <a:r>
              <a:rPr lang="en-US" altLang="en-US" i="1" baseline="-25000">
                <a:sym typeface="Symbol" panose="05050102010706020507" pitchFamily="18" charset="2"/>
              </a:rPr>
              <a:t>A</a:t>
            </a:r>
            <a:r>
              <a:rPr lang="en-US" altLang="en-US">
                <a:sym typeface="Symbol" panose="05050102010706020507" pitchFamily="18" charset="2"/>
              </a:rPr>
              <a:t>(</a:t>
            </a:r>
            <a:r>
              <a:rPr lang="en-US" altLang="en-US" i="1">
                <a:sym typeface="Symbol" panose="05050102010706020507" pitchFamily="18" charset="2"/>
              </a:rPr>
              <a:t>r</a:t>
            </a:r>
            <a:r>
              <a:rPr lang="en-US" altLang="en-US">
                <a:sym typeface="Symbol" panose="05050102010706020507" pitchFamily="18" charset="2"/>
              </a:rPr>
              <a:t>).</a:t>
            </a:r>
          </a:p>
          <a:p>
            <a:r>
              <a:rPr lang="en-US" altLang="en-US">
                <a:sym typeface="Symbol" panose="05050102010706020507" pitchFamily="18" charset="2"/>
              </a:rPr>
              <a:t>If tuples of </a:t>
            </a:r>
            <a:r>
              <a:rPr lang="en-US" altLang="en-US" i="1">
                <a:sym typeface="Symbol" panose="05050102010706020507" pitchFamily="18" charset="2"/>
              </a:rPr>
              <a:t>r</a:t>
            </a:r>
            <a:r>
              <a:rPr lang="en-US" altLang="en-US">
                <a:sym typeface="Symbol" panose="05050102010706020507" pitchFamily="18" charset="2"/>
              </a:rPr>
              <a:t> are stored together physically in a file, then: </a:t>
            </a:r>
            <a:br>
              <a:rPr lang="en-US" altLang="en-US">
                <a:sym typeface="Symbol" panose="05050102010706020507" pitchFamily="18" charset="2"/>
              </a:rPr>
            </a:br>
            <a:br>
              <a:rPr lang="en-US" altLang="en-US">
                <a:sym typeface="Symbol" panose="05050102010706020507" pitchFamily="18" charset="2"/>
              </a:rPr>
            </a:br>
            <a:br>
              <a:rPr lang="en-US" altLang="en-US">
                <a:sym typeface="Symbol" panose="05050102010706020507" pitchFamily="18" charset="2"/>
              </a:rPr>
            </a:br>
            <a:br>
              <a:rPr lang="en-US" altLang="en-US">
                <a:sym typeface="Symbol" panose="05050102010706020507" pitchFamily="18" charset="2"/>
              </a:rPr>
            </a:br>
            <a:endParaRPr lang="en-US" altLang="en-US">
              <a:sym typeface="Symbol" panose="05050102010706020507" pitchFamily="18" charset="2"/>
            </a:endParaRPr>
          </a:p>
        </p:txBody>
      </p:sp>
      <p:graphicFrame>
        <p:nvGraphicFramePr>
          <p:cNvPr id="71684" name="Object 2">
            <a:extLst>
              <a:ext uri="{FF2B5EF4-FFF2-40B4-BE49-F238E27FC236}">
                <a16:creationId xmlns:a16="http://schemas.microsoft.com/office/drawing/2014/main" id="{55A18B11-A2C4-4B33-91D7-440CA2606202}"/>
              </a:ext>
            </a:extLst>
          </p:cNvPr>
          <p:cNvGraphicFramePr>
            <a:graphicFrameLocks noChangeAspect="1"/>
          </p:cNvGraphicFramePr>
          <p:nvPr/>
        </p:nvGraphicFramePr>
        <p:xfrm>
          <a:off x="3835982" y="2768453"/>
          <a:ext cx="666750" cy="495300"/>
        </p:xfrm>
        <a:graphic>
          <a:graphicData uri="http://schemas.openxmlformats.org/presentationml/2006/ole">
            <mc:AlternateContent xmlns:mc="http://schemas.openxmlformats.org/markup-compatibility/2006">
              <mc:Choice xmlns:v="urn:schemas-microsoft-com:vml" Requires="v">
                <p:oleObj name="Equation" r:id="rId3" imgW="889000" imgH="660400" progId="Equation.3">
                  <p:embed/>
                </p:oleObj>
              </mc:Choice>
              <mc:Fallback>
                <p:oleObj name="Equation" r:id="rId3" imgW="889000" imgH="660400" progId="Equation.3">
                  <p:embed/>
                  <p:pic>
                    <p:nvPicPr>
                      <p:cNvPr id="71684" name="Object 2">
                        <a:extLst>
                          <a:ext uri="{FF2B5EF4-FFF2-40B4-BE49-F238E27FC236}">
                            <a16:creationId xmlns:a16="http://schemas.microsoft.com/office/drawing/2014/main" id="{55A18B11-A2C4-4B33-91D7-440CA26062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5982" y="2768453"/>
                        <a:ext cx="666750"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Rectangle 2">
            <a:extLst>
              <a:ext uri="{FF2B5EF4-FFF2-40B4-BE49-F238E27FC236}">
                <a16:creationId xmlns:a16="http://schemas.microsoft.com/office/drawing/2014/main" id="{4CBB64EA-64A3-40D7-A007-B17EF0C9D10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Histograms</a:t>
            </a:r>
          </a:p>
        </p:txBody>
      </p:sp>
      <p:sp>
        <p:nvSpPr>
          <p:cNvPr id="73731" name="Rectangle 3">
            <a:extLst>
              <a:ext uri="{FF2B5EF4-FFF2-40B4-BE49-F238E27FC236}">
                <a16:creationId xmlns:a16="http://schemas.microsoft.com/office/drawing/2014/main" id="{8BCD9F34-1091-43A5-8EC9-11FA4902746E}"/>
              </a:ext>
            </a:extLst>
          </p:cNvPr>
          <p:cNvSpPr>
            <a:spLocks noGrp="1" noChangeArrowheads="1"/>
          </p:cNvSpPr>
          <p:nvPr>
            <p:ph idx="1"/>
          </p:nvPr>
        </p:nvSpPr>
        <p:spPr>
          <a:xfrm>
            <a:off x="1641107" y="826873"/>
            <a:ext cx="5782378" cy="4025979"/>
          </a:xfrm>
        </p:spPr>
        <p:txBody>
          <a:bodyPr/>
          <a:lstStyle/>
          <a:p>
            <a:r>
              <a:rPr lang="en-US" altLang="en-US"/>
              <a:t>Histogram on attribute </a:t>
            </a:r>
            <a:r>
              <a:rPr lang="en-US" altLang="en-US" i="1"/>
              <a:t>age</a:t>
            </a:r>
            <a:r>
              <a:rPr lang="en-US" altLang="en-US"/>
              <a:t> of relation </a:t>
            </a:r>
            <a:r>
              <a:rPr lang="en-US" altLang="en-US" i="1"/>
              <a:t>person</a:t>
            </a:r>
            <a:br>
              <a:rPr lang="en-US" altLang="en-US"/>
            </a:br>
            <a:br>
              <a:rPr lang="en-US" altLang="en-US"/>
            </a:br>
            <a:br>
              <a:rPr lang="en-US" altLang="en-US"/>
            </a:br>
            <a:br>
              <a:rPr lang="en-US" altLang="en-US"/>
            </a:br>
            <a:br>
              <a:rPr lang="en-US" altLang="en-US"/>
            </a:br>
            <a:br>
              <a:rPr lang="en-US" altLang="en-US"/>
            </a:br>
            <a:endParaRPr lang="en-US" altLang="en-US"/>
          </a:p>
          <a:p>
            <a:pPr marL="0" indent="0">
              <a:buNone/>
            </a:pPr>
            <a:endParaRPr lang="en-US" altLang="en-US"/>
          </a:p>
          <a:p>
            <a:pPr marL="0" indent="0">
              <a:buNone/>
            </a:pPr>
            <a:br>
              <a:rPr lang="en-US" altLang="en-US"/>
            </a:br>
            <a:br>
              <a:rPr lang="en-US" altLang="en-US"/>
            </a:br>
            <a:endParaRPr lang="en-US" altLang="en-US"/>
          </a:p>
          <a:p>
            <a:r>
              <a:rPr lang="en-US" altLang="en-US" b="1" err="1">
                <a:solidFill>
                  <a:srgbClr val="002060"/>
                </a:solidFill>
              </a:rPr>
              <a:t>Equi</a:t>
            </a:r>
            <a:r>
              <a:rPr lang="en-US" altLang="en-US" b="1">
                <a:solidFill>
                  <a:srgbClr val="002060"/>
                </a:solidFill>
              </a:rPr>
              <a:t>-width</a:t>
            </a:r>
            <a:r>
              <a:rPr lang="en-US" altLang="en-US"/>
              <a:t> histograms</a:t>
            </a:r>
          </a:p>
          <a:p>
            <a:r>
              <a:rPr lang="en-US" altLang="en-US" b="1" err="1">
                <a:solidFill>
                  <a:srgbClr val="002060"/>
                </a:solidFill>
              </a:rPr>
              <a:t>Equi</a:t>
            </a:r>
            <a:r>
              <a:rPr lang="en-US" altLang="en-US" b="1">
                <a:solidFill>
                  <a:srgbClr val="002060"/>
                </a:solidFill>
              </a:rPr>
              <a:t>-depth</a:t>
            </a:r>
            <a:r>
              <a:rPr lang="en-US" altLang="en-US"/>
              <a:t> histograms break up range such that each range has (approximately) the same number of tuples</a:t>
            </a:r>
          </a:p>
          <a:p>
            <a:pPr lvl="1"/>
            <a:r>
              <a:rPr lang="en-US" altLang="en-US"/>
              <a:t>E.g. (4, 8, 14, 19) </a:t>
            </a:r>
          </a:p>
          <a:p>
            <a:r>
              <a:rPr lang="en-US" altLang="en-US"/>
              <a:t>Many databases also store </a:t>
            </a:r>
            <a:r>
              <a:rPr lang="en-US" altLang="en-US" i="1"/>
              <a:t>n </a:t>
            </a:r>
            <a:r>
              <a:rPr lang="en-US" altLang="en-US" b="1">
                <a:solidFill>
                  <a:srgbClr val="002060"/>
                </a:solidFill>
              </a:rPr>
              <a:t>most-frequent values </a:t>
            </a:r>
            <a:r>
              <a:rPr lang="en-US" altLang="en-US"/>
              <a:t>and their counts</a:t>
            </a:r>
          </a:p>
          <a:p>
            <a:pPr lvl="1"/>
            <a:r>
              <a:rPr lang="en-US" altLang="en-US"/>
              <a:t>Histogram is built on remaining values only</a:t>
            </a:r>
          </a:p>
        </p:txBody>
      </p:sp>
      <p:pic>
        <p:nvPicPr>
          <p:cNvPr id="73732" name="Picture 5">
            <a:extLst>
              <a:ext uri="{FF2B5EF4-FFF2-40B4-BE49-F238E27FC236}">
                <a16:creationId xmlns:a16="http://schemas.microsoft.com/office/drawing/2014/main" id="{A3C2BFE6-D0A1-4BB1-AFE8-7CD8B81AB1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2193" y="1250001"/>
            <a:ext cx="3069431" cy="2162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70F08-A4D6-4755-A428-3ABB81B56E0B}"/>
              </a:ext>
            </a:extLst>
          </p:cNvPr>
          <p:cNvSpPr>
            <a:spLocks noGrp="1"/>
          </p:cNvSpPr>
          <p:nvPr>
            <p:ph type="title"/>
          </p:nvPr>
        </p:nvSpPr>
        <p:spPr/>
        <p:txBody>
          <a:bodyPr/>
          <a:lstStyle/>
          <a:p>
            <a:r>
              <a:rPr lang="en-IN"/>
              <a:t>Histograms (cont.)</a:t>
            </a:r>
          </a:p>
        </p:txBody>
      </p:sp>
      <p:sp>
        <p:nvSpPr>
          <p:cNvPr id="3" name="Content Placeholder 2">
            <a:extLst>
              <a:ext uri="{FF2B5EF4-FFF2-40B4-BE49-F238E27FC236}">
                <a16:creationId xmlns:a16="http://schemas.microsoft.com/office/drawing/2014/main" id="{5AEBEAC6-9925-40BC-B05B-1DDF59AB9CC4}"/>
              </a:ext>
            </a:extLst>
          </p:cNvPr>
          <p:cNvSpPr>
            <a:spLocks noGrp="1"/>
          </p:cNvSpPr>
          <p:nvPr>
            <p:ph idx="1"/>
          </p:nvPr>
        </p:nvSpPr>
        <p:spPr>
          <a:xfrm>
            <a:off x="1633889" y="826873"/>
            <a:ext cx="5811253" cy="4025979"/>
          </a:xfrm>
        </p:spPr>
        <p:txBody>
          <a:bodyPr/>
          <a:lstStyle/>
          <a:p>
            <a:r>
              <a:rPr lang="en-IN"/>
              <a:t>Histograms and other statistics usually computed based on a </a:t>
            </a:r>
            <a:r>
              <a:rPr lang="en-IN" b="1">
                <a:solidFill>
                  <a:srgbClr val="002060"/>
                </a:solidFill>
              </a:rPr>
              <a:t>random  sample</a:t>
            </a:r>
          </a:p>
          <a:p>
            <a:r>
              <a:rPr lang="en-IN"/>
              <a:t>Statistics may be out of date</a:t>
            </a:r>
          </a:p>
          <a:p>
            <a:pPr lvl="1"/>
            <a:r>
              <a:rPr lang="en-IN"/>
              <a:t>Some database require a </a:t>
            </a:r>
            <a:r>
              <a:rPr lang="en-IN" b="1" err="1"/>
              <a:t>analyze</a:t>
            </a:r>
            <a:r>
              <a:rPr lang="en-IN" b="1"/>
              <a:t> </a:t>
            </a:r>
            <a:r>
              <a:rPr lang="en-IN"/>
              <a:t> command to be executed to update statistics</a:t>
            </a:r>
          </a:p>
          <a:p>
            <a:pPr lvl="1"/>
            <a:r>
              <a:rPr lang="en-IN"/>
              <a:t>Others automatically recompute statistics </a:t>
            </a:r>
          </a:p>
          <a:p>
            <a:pPr lvl="2"/>
            <a:r>
              <a:rPr lang="en-IN"/>
              <a:t>e.g., when number of tuples in a relation changes by some percentage</a:t>
            </a:r>
          </a:p>
        </p:txBody>
      </p:sp>
    </p:spTree>
    <p:extLst>
      <p:ext uri="{BB962C8B-B14F-4D97-AF65-F5344CB8AC3E}">
        <p14:creationId xmlns:p14="http://schemas.microsoft.com/office/powerpoint/2010/main" val="13278617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3">
            <a:extLst>
              <a:ext uri="{FF2B5EF4-FFF2-40B4-BE49-F238E27FC236}">
                <a16:creationId xmlns:a16="http://schemas.microsoft.com/office/drawing/2014/main" id="{A902C18D-987A-402C-B20E-660F1DA6FA13}"/>
              </a:ext>
            </a:extLst>
          </p:cNvPr>
          <p:cNvSpPr>
            <a:spLocks noGrp="1" noChangeArrowheads="1"/>
          </p:cNvSpPr>
          <p:nvPr>
            <p:ph type="body" sz="half" idx="4294967295"/>
          </p:nvPr>
        </p:nvSpPr>
        <p:spPr>
          <a:xfrm>
            <a:off x="1633889" y="819596"/>
            <a:ext cx="5882822" cy="3677840"/>
          </a:xfrm>
          <a:prstGeom prst="rect">
            <a:avLst/>
          </a:prstGeom>
        </p:spPr>
        <p:txBody>
          <a:bodyPr/>
          <a:lstStyle/>
          <a:p>
            <a:pPr>
              <a:buSzPct val="110000"/>
              <a:buFont typeface="Wingdings" panose="05000000000000000000" pitchFamily="2" charset="2"/>
              <a:buChar char="§"/>
            </a:pPr>
            <a:r>
              <a:rPr lang="en-US" altLang="en-US" b="1">
                <a:sym typeface="Symbol" panose="05050102010706020507" pitchFamily="18" charset="2"/>
              </a:rPr>
              <a:t></a:t>
            </a:r>
            <a:r>
              <a:rPr lang="en-US" altLang="en-US" b="1" i="1" baseline="-25000">
                <a:sym typeface="Symbol" panose="05050102010706020507" pitchFamily="18" charset="2"/>
              </a:rPr>
              <a:t>A=v</a:t>
            </a:r>
            <a:r>
              <a:rPr lang="en-US" altLang="en-US" b="1">
                <a:sym typeface="Symbol" panose="05050102010706020507" pitchFamily="18" charset="2"/>
              </a:rPr>
              <a:t>(</a:t>
            </a:r>
            <a:r>
              <a:rPr lang="en-US" altLang="en-US" b="1" i="1">
                <a:sym typeface="Symbol" panose="05050102010706020507" pitchFamily="18" charset="2"/>
              </a:rPr>
              <a:t>r</a:t>
            </a:r>
            <a:r>
              <a:rPr lang="en-US" altLang="en-US" b="1">
                <a:sym typeface="Symbol" panose="05050102010706020507" pitchFamily="18" charset="2"/>
              </a:rPr>
              <a:t>)</a:t>
            </a:r>
            <a:endParaRPr lang="en-US" altLang="en-US"/>
          </a:p>
          <a:p>
            <a:pPr lvl="1">
              <a:buSzPct val="110000"/>
              <a:buFont typeface="Arial" panose="020B0604020202020204" pitchFamily="34" charset="0"/>
              <a:buChar char="•"/>
            </a:pPr>
            <a:r>
              <a:rPr lang="en-US" altLang="en-US" i="1" err="1">
                <a:sym typeface="Symbol" panose="05050102010706020507" pitchFamily="18" charset="2"/>
              </a:rPr>
              <a:t>n</a:t>
            </a:r>
            <a:r>
              <a:rPr lang="en-US" altLang="en-US" i="1" baseline="-25000" err="1">
                <a:sym typeface="Symbol" panose="05050102010706020507" pitchFamily="18" charset="2"/>
              </a:rPr>
              <a:t>r</a:t>
            </a:r>
            <a:r>
              <a:rPr lang="en-US" altLang="en-US" i="1">
                <a:sym typeface="Symbol" panose="05050102010706020507" pitchFamily="18" charset="2"/>
              </a:rPr>
              <a:t> / V(</a:t>
            </a:r>
            <a:r>
              <a:rPr lang="en-US" altLang="en-US" i="1" err="1">
                <a:sym typeface="Symbol" panose="05050102010706020507" pitchFamily="18" charset="2"/>
              </a:rPr>
              <a:t>A,r</a:t>
            </a:r>
            <a:r>
              <a:rPr lang="en-US" altLang="en-US" i="1">
                <a:sym typeface="Symbol" panose="05050102010706020507" pitchFamily="18" charset="2"/>
              </a:rPr>
              <a:t>) </a:t>
            </a:r>
            <a:r>
              <a:rPr lang="en-US" altLang="en-US">
                <a:sym typeface="Symbol" panose="05050102010706020507" pitchFamily="18" charset="2"/>
              </a:rPr>
              <a:t>: number of records that will satisfy the selection</a:t>
            </a:r>
          </a:p>
          <a:p>
            <a:pPr lvl="1">
              <a:buSzPct val="110000"/>
              <a:buFont typeface="Arial" panose="020B0604020202020204" pitchFamily="34" charset="0"/>
              <a:buChar char="•"/>
            </a:pPr>
            <a:r>
              <a:rPr lang="en-US" altLang="en-US">
                <a:sym typeface="Symbol" panose="05050102010706020507" pitchFamily="18" charset="2"/>
              </a:rPr>
              <a:t>Equality condition on a key attribute:</a:t>
            </a:r>
            <a:r>
              <a:rPr lang="en-US" altLang="en-US" i="1">
                <a:sym typeface="Symbol" panose="05050102010706020507" pitchFamily="18" charset="2"/>
              </a:rPr>
              <a:t> size estimate = </a:t>
            </a:r>
            <a:r>
              <a:rPr lang="en-US" altLang="en-US">
                <a:sym typeface="Symbol" panose="05050102010706020507" pitchFamily="18" charset="2"/>
              </a:rPr>
              <a:t>1</a:t>
            </a:r>
          </a:p>
          <a:p>
            <a:pPr>
              <a:buSzPct val="110000"/>
              <a:buFont typeface="Wingdings" panose="05000000000000000000" pitchFamily="2" charset="2"/>
              <a:buChar char="§"/>
            </a:pPr>
            <a:r>
              <a:rPr kumimoji="0" lang="en-US" altLang="en-US">
                <a:sym typeface="Symbol" panose="05050102010706020507" pitchFamily="18" charset="2"/>
              </a:rPr>
              <a:t></a:t>
            </a:r>
            <a:r>
              <a:rPr kumimoji="0" lang="en-US" altLang="en-US" i="1" baseline="-25000">
                <a:sym typeface="Symbol" panose="05050102010706020507" pitchFamily="18" charset="2"/>
              </a:rPr>
              <a:t>A</a:t>
            </a:r>
            <a:r>
              <a:rPr kumimoji="0" lang="en-US" altLang="en-US" baseline="-25000">
                <a:sym typeface="Symbol" panose="05050102010706020507" pitchFamily="18" charset="2"/>
              </a:rPr>
              <a:t></a:t>
            </a:r>
            <a:r>
              <a:rPr kumimoji="0" lang="en-US" altLang="en-US" i="1" baseline="-25000">
                <a:sym typeface="Symbol" panose="05050102010706020507" pitchFamily="18" charset="2"/>
              </a:rPr>
              <a:t>V</a:t>
            </a:r>
            <a:r>
              <a:rPr kumimoji="0" lang="en-US" altLang="en-US">
                <a:sym typeface="Symbol" panose="05050102010706020507" pitchFamily="18" charset="2"/>
              </a:rPr>
              <a:t>(</a:t>
            </a:r>
            <a:r>
              <a:rPr kumimoji="0" lang="en-US" altLang="en-US" i="1">
                <a:sym typeface="Symbol" panose="05050102010706020507" pitchFamily="18" charset="2"/>
              </a:rPr>
              <a:t>r</a:t>
            </a:r>
            <a:r>
              <a:rPr kumimoji="0" lang="en-US" altLang="en-US">
                <a:sym typeface="Symbol" panose="05050102010706020507" pitchFamily="18" charset="2"/>
              </a:rPr>
              <a:t>) (case of </a:t>
            </a:r>
            <a:r>
              <a:rPr kumimoji="0" lang="en-US" altLang="en-US" i="1" baseline="-25000">
                <a:sym typeface="Symbol" panose="05050102010706020507" pitchFamily="18" charset="2"/>
              </a:rPr>
              <a:t>A </a:t>
            </a:r>
            <a:r>
              <a:rPr kumimoji="0" lang="en-US" altLang="en-US" baseline="-25000">
                <a:sym typeface="Symbol" panose="05050102010706020507" pitchFamily="18" charset="2"/>
              </a:rPr>
              <a:t> </a:t>
            </a:r>
            <a:r>
              <a:rPr kumimoji="0" lang="en-US" altLang="en-US" i="1" baseline="-25000">
                <a:sym typeface="Symbol" panose="05050102010706020507" pitchFamily="18" charset="2"/>
              </a:rPr>
              <a:t>V</a:t>
            </a:r>
            <a:r>
              <a:rPr kumimoji="0" lang="en-US" altLang="en-US">
                <a:sym typeface="Symbol" panose="05050102010706020507" pitchFamily="18" charset="2"/>
              </a:rPr>
              <a:t>(</a:t>
            </a:r>
            <a:r>
              <a:rPr kumimoji="0" lang="en-US" altLang="en-US" i="1">
                <a:sym typeface="Symbol" panose="05050102010706020507" pitchFamily="18" charset="2"/>
              </a:rPr>
              <a:t>r</a:t>
            </a:r>
            <a:r>
              <a:rPr kumimoji="0" lang="en-US" altLang="en-US">
                <a:sym typeface="Symbol" panose="05050102010706020507" pitchFamily="18" charset="2"/>
              </a:rPr>
              <a:t>) is symmetric)</a:t>
            </a:r>
            <a:endParaRPr lang="en-US" altLang="en-US"/>
          </a:p>
          <a:p>
            <a:pPr lvl="1">
              <a:buSzPct val="110000"/>
              <a:buFont typeface="Arial" panose="020B0604020202020204" pitchFamily="34" charset="0"/>
              <a:buChar char="•"/>
            </a:pPr>
            <a:r>
              <a:rPr lang="en-US" altLang="en-US"/>
              <a:t>Let c denote  the estimated number of tuples satisfying the condition. </a:t>
            </a:r>
          </a:p>
          <a:p>
            <a:pPr lvl="1">
              <a:buSzPct val="110000"/>
              <a:buFont typeface="Arial" panose="020B0604020202020204" pitchFamily="34" charset="0"/>
              <a:buChar char="•"/>
            </a:pPr>
            <a:r>
              <a:rPr lang="en-US" altLang="en-US">
                <a:sym typeface="Symbol" panose="05050102010706020507" pitchFamily="18" charset="2"/>
              </a:rPr>
              <a:t>If min(</a:t>
            </a:r>
            <a:r>
              <a:rPr lang="en-US" altLang="en-US" err="1">
                <a:sym typeface="Symbol" panose="05050102010706020507" pitchFamily="18" charset="2"/>
              </a:rPr>
              <a:t>A,r</a:t>
            </a:r>
            <a:r>
              <a:rPr lang="en-US" altLang="en-US">
                <a:sym typeface="Symbol" panose="05050102010706020507" pitchFamily="18" charset="2"/>
              </a:rPr>
              <a:t>) and max(</a:t>
            </a:r>
            <a:r>
              <a:rPr lang="en-US" altLang="en-US" err="1">
                <a:sym typeface="Symbol" panose="05050102010706020507" pitchFamily="18" charset="2"/>
              </a:rPr>
              <a:t>A,r</a:t>
            </a:r>
            <a:r>
              <a:rPr lang="en-US" altLang="en-US">
                <a:sym typeface="Symbol" panose="05050102010706020507" pitchFamily="18" charset="2"/>
              </a:rPr>
              <a:t>) are available in catalog</a:t>
            </a:r>
          </a:p>
          <a:p>
            <a:pPr lvl="2">
              <a:buFont typeface="Wingdings" panose="05000000000000000000" pitchFamily="2" charset="2"/>
              <a:buChar char="§"/>
            </a:pPr>
            <a:r>
              <a:rPr lang="en-US" altLang="en-US"/>
              <a:t>c = 0 if v &lt; min(</a:t>
            </a:r>
            <a:r>
              <a:rPr lang="en-US" altLang="en-US" err="1"/>
              <a:t>A,r</a:t>
            </a:r>
            <a:r>
              <a:rPr lang="en-US" altLang="en-US"/>
              <a:t>)</a:t>
            </a:r>
            <a:br>
              <a:rPr lang="en-US" altLang="en-US"/>
            </a:br>
            <a:endParaRPr lang="en-US" altLang="en-US"/>
          </a:p>
          <a:p>
            <a:pPr lvl="2">
              <a:buFont typeface="Wingdings" panose="05000000000000000000" pitchFamily="2" charset="2"/>
              <a:buChar char="§"/>
            </a:pPr>
            <a:r>
              <a:rPr lang="en-US" altLang="en-US"/>
              <a:t>c =</a:t>
            </a:r>
            <a:br>
              <a:rPr lang="en-US" altLang="en-US"/>
            </a:br>
            <a:endParaRPr lang="en-US" altLang="en-US"/>
          </a:p>
          <a:p>
            <a:pPr lvl="1">
              <a:buSzPct val="110000"/>
              <a:buFont typeface="Arial" panose="020B0604020202020204" pitchFamily="34" charset="0"/>
              <a:buChar char="•"/>
            </a:pPr>
            <a:r>
              <a:rPr lang="en-US" altLang="en-US"/>
              <a:t> If histograms available, can refine above estimate</a:t>
            </a:r>
          </a:p>
          <a:p>
            <a:pPr lvl="1">
              <a:buSzPct val="110000"/>
              <a:buFont typeface="Arial" panose="020B0604020202020204" pitchFamily="34" charset="0"/>
              <a:buChar char="•"/>
            </a:pPr>
            <a:r>
              <a:rPr lang="en-US" altLang="en-US"/>
              <a:t>In absence of statistical information</a:t>
            </a:r>
            <a:r>
              <a:rPr lang="en-US" altLang="en-US" i="1"/>
              <a:t> c </a:t>
            </a:r>
            <a:r>
              <a:rPr lang="en-US" altLang="en-US"/>
              <a:t>is assumed to be</a:t>
            </a:r>
            <a:r>
              <a:rPr lang="en-US" altLang="en-US" i="1"/>
              <a:t> </a:t>
            </a:r>
            <a:r>
              <a:rPr lang="en-US" altLang="en-US" i="1" err="1">
                <a:sym typeface="Symbol" panose="05050102010706020507" pitchFamily="18" charset="2"/>
              </a:rPr>
              <a:t>n</a:t>
            </a:r>
            <a:r>
              <a:rPr lang="en-US" altLang="en-US" i="1" baseline="-25000" err="1">
                <a:sym typeface="Symbol" panose="05050102010706020507" pitchFamily="18" charset="2"/>
              </a:rPr>
              <a:t>r</a:t>
            </a:r>
            <a:r>
              <a:rPr lang="en-US" altLang="en-US" i="1" baseline="-25000">
                <a:sym typeface="Symbol" panose="05050102010706020507" pitchFamily="18" charset="2"/>
              </a:rPr>
              <a:t> </a:t>
            </a:r>
            <a:r>
              <a:rPr lang="en-US" altLang="en-US" i="1">
                <a:sym typeface="Symbol" panose="05050102010706020507" pitchFamily="18" charset="2"/>
              </a:rPr>
              <a:t>/ </a:t>
            </a:r>
            <a:r>
              <a:rPr lang="en-US" altLang="en-US">
                <a:sym typeface="Symbol" panose="05050102010706020507" pitchFamily="18" charset="2"/>
              </a:rPr>
              <a:t>2.</a:t>
            </a:r>
          </a:p>
          <a:p>
            <a:pPr lvl="2"/>
            <a:endParaRPr lang="en-US" altLang="en-US" sz="1200">
              <a:sym typeface="Symbol" panose="05050102010706020507" pitchFamily="18" charset="2"/>
            </a:endParaRPr>
          </a:p>
        </p:txBody>
      </p:sp>
      <p:sp>
        <p:nvSpPr>
          <p:cNvPr id="499714" name="Rectangle 2">
            <a:extLst>
              <a:ext uri="{FF2B5EF4-FFF2-40B4-BE49-F238E27FC236}">
                <a16:creationId xmlns:a16="http://schemas.microsoft.com/office/drawing/2014/main" id="{C897B721-DA5B-48DB-89C5-0ECC40E42EE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Selection Size Estimation</a:t>
            </a:r>
          </a:p>
        </p:txBody>
      </p:sp>
      <p:graphicFrame>
        <p:nvGraphicFramePr>
          <p:cNvPr id="75780" name="Object 2">
            <a:extLst>
              <a:ext uri="{FF2B5EF4-FFF2-40B4-BE49-F238E27FC236}">
                <a16:creationId xmlns:a16="http://schemas.microsoft.com/office/drawing/2014/main" id="{51A7D16A-0EF1-42C9-84D1-BB8084DBD575}"/>
              </a:ext>
            </a:extLst>
          </p:cNvPr>
          <p:cNvGraphicFramePr>
            <a:graphicFrameLocks noGrp="1" noChangeAspect="1"/>
          </p:cNvGraphicFramePr>
          <p:nvPr>
            <p:ph idx="1"/>
          </p:nvPr>
        </p:nvGraphicFramePr>
        <p:xfrm>
          <a:off x="2805764" y="2775860"/>
          <a:ext cx="1625318" cy="447923"/>
        </p:xfrm>
        <a:graphic>
          <a:graphicData uri="http://schemas.openxmlformats.org/presentationml/2006/ole">
            <mc:AlternateContent xmlns:mc="http://schemas.openxmlformats.org/markup-compatibility/2006">
              <mc:Choice xmlns:v="urn:schemas-microsoft-com:vml" Requires="v">
                <p:oleObj name="Equation" r:id="rId3" imgW="1612900" imgH="444500" progId="Equation.3">
                  <p:embed/>
                </p:oleObj>
              </mc:Choice>
              <mc:Fallback>
                <p:oleObj name="Equation" r:id="rId3" imgW="1612900" imgH="444500" progId="Equation.3">
                  <p:embed/>
                  <p:pic>
                    <p:nvPicPr>
                      <p:cNvPr id="75780" name="Object 2">
                        <a:extLst>
                          <a:ext uri="{FF2B5EF4-FFF2-40B4-BE49-F238E27FC236}">
                            <a16:creationId xmlns:a16="http://schemas.microsoft.com/office/drawing/2014/main" id="{51A7D16A-0EF1-42C9-84D1-BB8084DBD5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5764" y="2775860"/>
                        <a:ext cx="1625318" cy="447923"/>
                      </a:xfrm>
                      <a:prstGeom prst="rect">
                        <a:avLst/>
                      </a:prstGeom>
                      <a:noFill/>
                      <a:ln>
                        <a:noFill/>
                      </a:ln>
                      <a:effectLst/>
                    </p:spPr>
                  </p:pic>
                </p:oleObj>
              </mc:Fallback>
            </mc:AlternateContent>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Data Management</a:t>
            </a:r>
          </a:p>
        </p:txBody>
      </p:sp>
      <p:sp>
        <p:nvSpPr>
          <p:cNvPr id="3" name="Content Placeholder 3"/>
          <p:cNvSpPr txBox="1">
            <a:spLocks/>
          </p:cNvSpPr>
          <p:nvPr/>
        </p:nvSpPr>
        <p:spPr>
          <a:xfrm>
            <a:off x="228600" y="1584333"/>
            <a:ext cx="3645895" cy="2960097"/>
          </a:xfrm>
          <a:prstGeom prst="rect">
            <a:avLst/>
          </a:prstGeom>
        </p:spPr>
        <p:txBody>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Tx/>
              <a:buSz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rPr>
              <a:t>Today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sngStrike" kern="1200" cap="none" spc="0" normalizeH="0" baseline="0" noProof="0" dirty="0">
                <a:ln>
                  <a:noFill/>
                </a:ln>
                <a:solidFill>
                  <a:srgbClr val="7030A0"/>
                </a:solidFill>
                <a:effectLst/>
                <a:uLnTx/>
                <a:uFillTx/>
                <a:latin typeface="Calibri"/>
                <a:ea typeface="ＭＳ Ｐゴシック" charset="-128"/>
                <a:cs typeface="+mn-cs"/>
              </a:rPr>
              <a:t>Load/save things quickly.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lang="en-US" sz="2400" dirty="0">
                <a:solidFill>
                  <a:srgbClr val="FF0000"/>
                </a:solidFill>
                <a:latin typeface="Calibri"/>
              </a:rPr>
              <a:t>Find things quickly.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00B050"/>
                </a:solidFill>
                <a:effectLst/>
                <a:uLnTx/>
                <a:uFillTx/>
                <a:latin typeface="Calibri"/>
                <a:ea typeface="ＭＳ Ｐゴシック" charset="-128"/>
                <a:cs typeface="+mn-cs"/>
              </a:rPr>
              <a:t>Query/Change Data</a:t>
            </a:r>
          </a:p>
        </p:txBody>
      </p:sp>
      <p:pic>
        <p:nvPicPr>
          <p:cNvPr id="4" name="Picture 3"/>
          <p:cNvPicPr>
            <a:picLocks noChangeAspect="1"/>
          </p:cNvPicPr>
          <p:nvPr/>
        </p:nvPicPr>
        <p:blipFill>
          <a:blip r:embed="rId2"/>
          <a:stretch>
            <a:fillRect/>
          </a:stretch>
        </p:blipFill>
        <p:spPr>
          <a:xfrm>
            <a:off x="3848100" y="0"/>
            <a:ext cx="4075445" cy="4622893"/>
          </a:xfrm>
          <a:prstGeom prst="rect">
            <a:avLst/>
          </a:prstGeom>
        </p:spPr>
      </p:pic>
      <p:sp>
        <p:nvSpPr>
          <p:cNvPr id="5" name="Rectangle 4"/>
          <p:cNvSpPr/>
          <p:nvPr/>
        </p:nvSpPr>
        <p:spPr>
          <a:xfrm>
            <a:off x="5131000" y="3987483"/>
            <a:ext cx="3796535"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a:t>
            </a:r>
            <a:b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b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3"/>
              </a:rPr>
              <a:t>Hector Garcia-Molina</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Jeffrey D. Ullman</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Jennifer Widom</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
        <p:nvSpPr>
          <p:cNvPr id="6" name="Rectangle 5"/>
          <p:cNvSpPr/>
          <p:nvPr/>
        </p:nvSpPr>
        <p:spPr>
          <a:xfrm>
            <a:off x="4237721" y="3377134"/>
            <a:ext cx="867679" cy="413816"/>
          </a:xfrm>
          <a:prstGeom prst="rect">
            <a:avLst/>
          </a:prstGeom>
          <a:noFill/>
          <a:ln w="28575">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2" name="Rectangle 1">
            <a:extLst>
              <a:ext uri="{FF2B5EF4-FFF2-40B4-BE49-F238E27FC236}">
                <a16:creationId xmlns:a16="http://schemas.microsoft.com/office/drawing/2014/main" id="{7E7B1BE7-B0DB-F038-23A4-A1E4761474C2}"/>
              </a:ext>
            </a:extLst>
          </p:cNvPr>
          <p:cNvSpPr/>
          <p:nvPr/>
        </p:nvSpPr>
        <p:spPr>
          <a:xfrm>
            <a:off x="4237720" y="2017666"/>
            <a:ext cx="1629680" cy="1087484"/>
          </a:xfrm>
          <a:prstGeom prst="rect">
            <a:avLst/>
          </a:prstGeom>
          <a:noFill/>
          <a:ln w="28575">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7" name="Rectangle 6">
            <a:extLst>
              <a:ext uri="{FF2B5EF4-FFF2-40B4-BE49-F238E27FC236}">
                <a16:creationId xmlns:a16="http://schemas.microsoft.com/office/drawing/2014/main" id="{D388FD4D-BCEF-08D0-FD88-5043D01BD6CC}"/>
              </a:ext>
            </a:extLst>
          </p:cNvPr>
          <p:cNvSpPr/>
          <p:nvPr/>
        </p:nvSpPr>
        <p:spPr>
          <a:xfrm>
            <a:off x="4237720" y="591590"/>
            <a:ext cx="867680" cy="1154091"/>
          </a:xfrm>
          <a:prstGeom prst="rect">
            <a:avLst/>
          </a:prstGeom>
          <a:noFill/>
          <a:ln w="28575">
            <a:solidFill>
              <a:srgbClr val="00B05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00B050"/>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49025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a:lnSpc>
                <a:spcPct val="120000"/>
              </a:lnSpc>
              <a:spcBef>
                <a:spcPts val="0"/>
              </a:spcBef>
              <a:spcAft>
                <a:spcPts val="200"/>
              </a:spcAft>
            </a:pPr>
            <a:r>
              <a:rPr lang="en-US" dirty="0"/>
              <a:t>Parser/Translator</a:t>
            </a:r>
          </a:p>
          <a:p>
            <a:pPr lvl="1">
              <a:lnSpc>
                <a:spcPct val="120000"/>
              </a:lnSpc>
              <a:spcBef>
                <a:spcPts val="0"/>
              </a:spcBef>
              <a:spcAft>
                <a:spcPts val="200"/>
              </a:spcAft>
            </a:pPr>
            <a:r>
              <a:rPr lang="en-US" dirty="0"/>
              <a:t>Verifies syntax correctness and generates a </a:t>
            </a:r>
            <a:r>
              <a:rPr lang="en-US" i="1" dirty="0"/>
              <a:t>parse tree.</a:t>
            </a:r>
            <a:endParaRPr lang="en-US" dirty="0"/>
          </a:p>
          <a:p>
            <a:pPr lvl="1">
              <a:lnSpc>
                <a:spcPct val="120000"/>
              </a:lnSpc>
              <a:spcBef>
                <a:spcPts val="0"/>
              </a:spcBef>
              <a:spcAft>
                <a:spcPts val="200"/>
              </a:spcAft>
            </a:pPr>
            <a:r>
              <a:rPr lang="en-US" dirty="0"/>
              <a:t>Converts to </a:t>
            </a:r>
            <a:r>
              <a:rPr lang="en-US" i="1" dirty="0"/>
              <a:t>logical</a:t>
            </a:r>
            <a:r>
              <a:rPr lang="en-US" dirty="0"/>
              <a:t> </a:t>
            </a:r>
            <a:r>
              <a:rPr lang="en-US" i="1" dirty="0"/>
              <a:t>plan tree</a:t>
            </a:r>
            <a:r>
              <a:rPr lang="en-US" dirty="0"/>
              <a:t> that defines how to execute the query.</a:t>
            </a:r>
          </a:p>
          <a:p>
            <a:pPr lvl="2">
              <a:lnSpc>
                <a:spcPct val="120000"/>
              </a:lnSpc>
              <a:spcBef>
                <a:spcPts val="0"/>
              </a:spcBef>
              <a:spcAft>
                <a:spcPts val="200"/>
              </a:spcAft>
            </a:pPr>
            <a:r>
              <a:rPr lang="en-US" dirty="0"/>
              <a:t>Tree nodes are </a:t>
            </a:r>
            <a:r>
              <a:rPr lang="en-US" i="1" dirty="0"/>
              <a:t>operator(tables, parameters)</a:t>
            </a:r>
          </a:p>
          <a:p>
            <a:pPr lvl="2">
              <a:lnSpc>
                <a:spcPct val="120000"/>
              </a:lnSpc>
              <a:spcBef>
                <a:spcPts val="0"/>
              </a:spcBef>
              <a:spcAft>
                <a:spcPts val="200"/>
              </a:spcAft>
            </a:pPr>
            <a:r>
              <a:rPr lang="en-US" dirty="0"/>
              <a:t>Edges are the flow of data “up the tree” from node to node.</a:t>
            </a:r>
          </a:p>
          <a:p>
            <a:pPr>
              <a:lnSpc>
                <a:spcPct val="120000"/>
              </a:lnSpc>
              <a:spcBef>
                <a:spcPts val="0"/>
              </a:spcBef>
              <a:spcAft>
                <a:spcPts val="200"/>
              </a:spcAft>
            </a:pPr>
            <a:r>
              <a:rPr lang="en-US" dirty="0"/>
              <a:t>Optimizer</a:t>
            </a:r>
          </a:p>
          <a:p>
            <a:pPr lvl="1">
              <a:lnSpc>
                <a:spcPct val="120000"/>
              </a:lnSpc>
              <a:spcBef>
                <a:spcPts val="0"/>
              </a:spcBef>
              <a:spcAft>
                <a:spcPts val="200"/>
              </a:spcAft>
            </a:pPr>
            <a:r>
              <a:rPr lang="en-US" dirty="0"/>
              <a:t>Modifies the logical plan to define an improved execution.</a:t>
            </a:r>
          </a:p>
          <a:p>
            <a:pPr lvl="1">
              <a:lnSpc>
                <a:spcPct val="120000"/>
              </a:lnSpc>
              <a:spcBef>
                <a:spcPts val="0"/>
              </a:spcBef>
              <a:spcAft>
                <a:spcPts val="200"/>
              </a:spcAft>
            </a:pPr>
            <a:r>
              <a:rPr lang="en-US" dirty="0"/>
              <a:t>Query rewrite/transformation.</a:t>
            </a:r>
          </a:p>
          <a:p>
            <a:pPr lvl="1">
              <a:lnSpc>
                <a:spcPct val="120000"/>
              </a:lnSpc>
              <a:spcBef>
                <a:spcPts val="0"/>
              </a:spcBef>
              <a:spcAft>
                <a:spcPts val="200"/>
              </a:spcAft>
            </a:pPr>
            <a:r>
              <a:rPr lang="en-US" dirty="0"/>
              <a:t>Determines </a:t>
            </a:r>
            <a:r>
              <a:rPr lang="en-US" i="1" dirty="0"/>
              <a:t>how</a:t>
            </a:r>
            <a:r>
              <a:rPr lang="en-US" dirty="0"/>
              <a:t> to choose among multiple implementations of operators.</a:t>
            </a:r>
          </a:p>
          <a:p>
            <a:pPr>
              <a:lnSpc>
                <a:spcPct val="120000"/>
              </a:lnSpc>
              <a:spcBef>
                <a:spcPts val="0"/>
              </a:spcBef>
              <a:spcAft>
                <a:spcPts val="200"/>
              </a:spcAft>
            </a:pPr>
            <a:r>
              <a:rPr lang="en-US" dirty="0"/>
              <a:t>Engine</a:t>
            </a:r>
          </a:p>
          <a:p>
            <a:pPr lvl="1">
              <a:lnSpc>
                <a:spcPct val="120000"/>
              </a:lnSpc>
              <a:spcBef>
                <a:spcPts val="0"/>
              </a:spcBef>
              <a:spcAft>
                <a:spcPts val="200"/>
              </a:spcAft>
            </a:pPr>
            <a:r>
              <a:rPr lang="en-US" dirty="0"/>
              <a:t>Executes the plan</a:t>
            </a:r>
          </a:p>
          <a:p>
            <a:pPr lvl="1">
              <a:lnSpc>
                <a:spcPct val="120000"/>
              </a:lnSpc>
              <a:spcBef>
                <a:spcPts val="0"/>
              </a:spcBef>
              <a:spcAft>
                <a:spcPts val="200"/>
              </a:spcAft>
            </a:pPr>
            <a:r>
              <a:rPr lang="en-US" dirty="0"/>
              <a:t>May modify the plan to </a:t>
            </a:r>
            <a:r>
              <a:rPr lang="en-US" i="1" dirty="0"/>
              <a:t>optimize</a:t>
            </a:r>
            <a:r>
              <a:rPr lang="en-US" dirty="0"/>
              <a:t> execution, e.g. using indexes.</a:t>
            </a:r>
          </a:p>
        </p:txBody>
      </p:sp>
      <p:sp>
        <p:nvSpPr>
          <p:cNvPr id="2" name="Title 1"/>
          <p:cNvSpPr>
            <a:spLocks noGrp="1"/>
          </p:cNvSpPr>
          <p:nvPr>
            <p:ph type="title"/>
          </p:nvPr>
        </p:nvSpPr>
        <p:spPr/>
        <p:txBody>
          <a:bodyPr/>
          <a:lstStyle/>
          <a:p>
            <a:r>
              <a:rPr lang="en-US" dirty="0"/>
              <a:t>Parsing and Execution</a:t>
            </a:r>
          </a:p>
        </p:txBody>
      </p:sp>
    </p:spTree>
    <p:extLst>
      <p:ext uri="{BB962C8B-B14F-4D97-AF65-F5344CB8AC3E}">
        <p14:creationId xmlns:p14="http://schemas.microsoft.com/office/powerpoint/2010/main" val="5016312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1D58FBE9-F83E-6849-8671-F38777A2B103}"/>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NoSQL (3)</a:t>
            </a:r>
          </a:p>
        </p:txBody>
      </p:sp>
      <p:sp>
        <p:nvSpPr>
          <p:cNvPr id="8" name="TextBox 9">
            <a:extLst>
              <a:ext uri="{FF2B5EF4-FFF2-40B4-BE49-F238E27FC236}">
                <a16:creationId xmlns:a16="http://schemas.microsoft.com/office/drawing/2014/main" id="{2018028D-F7E9-1E97-DF0D-AC9F90B1978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80</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W4111_002_2024_1 - Lecture 10: Module II (3), NoSQL (3)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612005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Reminder</a:t>
            </a:r>
          </a:p>
        </p:txBody>
      </p:sp>
      <p:sp>
        <p:nvSpPr>
          <p:cNvPr id="2" name="TextBox 9">
            <a:extLst>
              <a:ext uri="{FF2B5EF4-FFF2-40B4-BE49-F238E27FC236}">
                <a16:creationId xmlns:a16="http://schemas.microsoft.com/office/drawing/2014/main" id="{F1E0A0FF-94AB-271D-BCB1-1FA7462EA54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81</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 Lecture 10: Module II (3), NoSQL (3)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14427053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7DA175-D02F-FA45-AAB8-C83746ABA97A}"/>
              </a:ext>
            </a:extLst>
          </p:cNvPr>
          <p:cNvSpPr>
            <a:spLocks noGrp="1"/>
          </p:cNvSpPr>
          <p:nvPr>
            <p:ph type="title"/>
          </p:nvPr>
        </p:nvSpPr>
        <p:spPr/>
        <p:txBody>
          <a:bodyPr/>
          <a:lstStyle/>
          <a:p>
            <a:r>
              <a:rPr lang="en-US" dirty="0"/>
              <a:t>Simplistic Classification </a:t>
            </a:r>
            <a:r>
              <a:rPr lang="en-US" sz="1200" dirty="0"/>
              <a:t>(https://</a:t>
            </a:r>
            <a:r>
              <a:rPr lang="en-US" sz="1200" dirty="0" err="1"/>
              <a:t>medium.com</a:t>
            </a:r>
            <a:r>
              <a:rPr lang="en-US" sz="1200" dirty="0"/>
              <a:t>/</a:t>
            </a:r>
            <a:r>
              <a:rPr lang="en-US" sz="1200" dirty="0" err="1"/>
              <a:t>swlh</a:t>
            </a:r>
            <a:r>
              <a:rPr lang="en-US" sz="1200" dirty="0"/>
              <a:t>/4-types-of-nosql-databases-d88ad21f7d3b)</a:t>
            </a:r>
            <a:endParaRPr lang="en-US" dirty="0"/>
          </a:p>
        </p:txBody>
      </p:sp>
      <p:pic>
        <p:nvPicPr>
          <p:cNvPr id="4" name="Picture 3">
            <a:extLst>
              <a:ext uri="{FF2B5EF4-FFF2-40B4-BE49-F238E27FC236}">
                <a16:creationId xmlns:a16="http://schemas.microsoft.com/office/drawing/2014/main" id="{45957948-B4D3-2944-A848-9113F25ABBB9}"/>
              </a:ext>
            </a:extLst>
          </p:cNvPr>
          <p:cNvPicPr>
            <a:picLocks noChangeAspect="1"/>
          </p:cNvPicPr>
          <p:nvPr/>
        </p:nvPicPr>
        <p:blipFill>
          <a:blip r:embed="rId2"/>
          <a:stretch>
            <a:fillRect/>
          </a:stretch>
        </p:blipFill>
        <p:spPr>
          <a:xfrm>
            <a:off x="457200" y="552450"/>
            <a:ext cx="7559994" cy="4038600"/>
          </a:xfrm>
          <a:prstGeom prst="rect">
            <a:avLst/>
          </a:prstGeom>
        </p:spPr>
      </p:pic>
      <p:sp>
        <p:nvSpPr>
          <p:cNvPr id="5" name="TextBox 4">
            <a:extLst>
              <a:ext uri="{FF2B5EF4-FFF2-40B4-BE49-F238E27FC236}">
                <a16:creationId xmlns:a16="http://schemas.microsoft.com/office/drawing/2014/main" id="{C613F02C-5954-1A4C-9D76-AC0C87943105}"/>
              </a:ext>
            </a:extLst>
          </p:cNvPr>
          <p:cNvSpPr txBox="1"/>
          <p:nvPr/>
        </p:nvSpPr>
        <p:spPr>
          <a:xfrm>
            <a:off x="6470679" y="666749"/>
            <a:ext cx="1927515" cy="646331"/>
          </a:xfrm>
          <a:prstGeom prst="rect">
            <a:avLst/>
          </a:prstGeom>
          <a:noFill/>
        </p:spPr>
        <p:txBody>
          <a:bodyPr wrap="none" rtlCol="0">
            <a:spAutoFit/>
          </a:bodyPr>
          <a:lstStyle/>
          <a:p>
            <a:pPr algn="ctr"/>
            <a:r>
              <a:rPr lang="en-US" dirty="0">
                <a:solidFill>
                  <a:srgbClr val="00B050"/>
                </a:solidFill>
              </a:rPr>
              <a:t>We will see OLAP</a:t>
            </a:r>
            <a:br>
              <a:rPr lang="en-US" dirty="0">
                <a:solidFill>
                  <a:srgbClr val="00B050"/>
                </a:solidFill>
              </a:rPr>
            </a:br>
            <a:r>
              <a:rPr lang="en-US" dirty="0">
                <a:solidFill>
                  <a:srgbClr val="00B050"/>
                </a:solidFill>
              </a:rPr>
              <a:t>in a future lecture.</a:t>
            </a:r>
          </a:p>
        </p:txBody>
      </p:sp>
      <p:sp>
        <p:nvSpPr>
          <p:cNvPr id="6" name="TextBox 5">
            <a:extLst>
              <a:ext uri="{FF2B5EF4-FFF2-40B4-BE49-F238E27FC236}">
                <a16:creationId xmlns:a16="http://schemas.microsoft.com/office/drawing/2014/main" id="{2730B542-5A04-1F40-97AB-90352503497A}"/>
              </a:ext>
            </a:extLst>
          </p:cNvPr>
          <p:cNvSpPr txBox="1"/>
          <p:nvPr/>
        </p:nvSpPr>
        <p:spPr>
          <a:xfrm>
            <a:off x="81776" y="666750"/>
            <a:ext cx="2090060" cy="646331"/>
          </a:xfrm>
          <a:prstGeom prst="rect">
            <a:avLst/>
          </a:prstGeom>
          <a:noFill/>
        </p:spPr>
        <p:txBody>
          <a:bodyPr wrap="none" rtlCol="0">
            <a:spAutoFit/>
          </a:bodyPr>
          <a:lstStyle/>
          <a:p>
            <a:pPr algn="ctr"/>
            <a:r>
              <a:rPr lang="en-US" dirty="0"/>
              <a:t>Relational is the</a:t>
            </a:r>
            <a:br>
              <a:rPr lang="en-US" dirty="0"/>
            </a:br>
            <a:r>
              <a:rPr lang="en-US" dirty="0"/>
              <a:t>foundational model.</a:t>
            </a:r>
          </a:p>
        </p:txBody>
      </p:sp>
      <p:sp>
        <p:nvSpPr>
          <p:cNvPr id="7" name="TextBox 6">
            <a:extLst>
              <a:ext uri="{FF2B5EF4-FFF2-40B4-BE49-F238E27FC236}">
                <a16:creationId xmlns:a16="http://schemas.microsoft.com/office/drawing/2014/main" id="{2E2722A2-B237-1943-8853-EEF7239ACCF3}"/>
              </a:ext>
            </a:extLst>
          </p:cNvPr>
          <p:cNvSpPr txBox="1"/>
          <p:nvPr/>
        </p:nvSpPr>
        <p:spPr>
          <a:xfrm>
            <a:off x="534436" y="1706267"/>
            <a:ext cx="1307602" cy="369332"/>
          </a:xfrm>
          <a:prstGeom prst="rect">
            <a:avLst/>
          </a:prstGeom>
          <a:noFill/>
        </p:spPr>
        <p:txBody>
          <a:bodyPr wrap="none" rtlCol="0">
            <a:spAutoFit/>
          </a:bodyPr>
          <a:lstStyle/>
          <a:p>
            <a:pPr algn="ctr"/>
            <a:r>
              <a:rPr lang="en-US" dirty="0">
                <a:solidFill>
                  <a:srgbClr val="0070C0"/>
                </a:solidFill>
              </a:rPr>
              <a:t>Begin Today</a:t>
            </a:r>
          </a:p>
        </p:txBody>
      </p:sp>
      <p:sp>
        <p:nvSpPr>
          <p:cNvPr id="8" name="Rectangle 7">
            <a:extLst>
              <a:ext uri="{FF2B5EF4-FFF2-40B4-BE49-F238E27FC236}">
                <a16:creationId xmlns:a16="http://schemas.microsoft.com/office/drawing/2014/main" id="{AD9AF9D8-A61E-8840-8A4C-830734D89224}"/>
              </a:ext>
            </a:extLst>
          </p:cNvPr>
          <p:cNvSpPr/>
          <p:nvPr/>
        </p:nvSpPr>
        <p:spPr>
          <a:xfrm>
            <a:off x="2133600" y="2724150"/>
            <a:ext cx="1600200" cy="1752600"/>
          </a:xfrm>
          <a:prstGeom prst="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E6530A6E-F0D7-7D44-9DFD-E9755563F927}"/>
              </a:ext>
            </a:extLst>
          </p:cNvPr>
          <p:cNvCxnSpPr/>
          <p:nvPr/>
        </p:nvCxnSpPr>
        <p:spPr>
          <a:xfrm>
            <a:off x="1676400" y="2352598"/>
            <a:ext cx="457200" cy="371552"/>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652AC73E-1139-DF48-A840-DF1C97B37164}"/>
              </a:ext>
            </a:extLst>
          </p:cNvPr>
          <p:cNvSpPr/>
          <p:nvPr/>
        </p:nvSpPr>
        <p:spPr>
          <a:xfrm>
            <a:off x="4279547" y="895350"/>
            <a:ext cx="1810132" cy="1457248"/>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414A85D1-CF39-434C-B531-200C9BF5AC40}"/>
              </a:ext>
            </a:extLst>
          </p:cNvPr>
          <p:cNvCxnSpPr>
            <a:cxnSpLocks/>
          </p:cNvCxnSpPr>
          <p:nvPr/>
        </p:nvCxnSpPr>
        <p:spPr>
          <a:xfrm flipH="1">
            <a:off x="6172200" y="1252422"/>
            <a:ext cx="424036" cy="283088"/>
          </a:xfrm>
          <a:prstGeom prst="straightConnector1">
            <a:avLst/>
          </a:prstGeom>
          <a:ln>
            <a:solidFill>
              <a:srgbClr val="00B05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19ACE2A6-C18E-384C-A1C8-9577E5CBA821}"/>
              </a:ext>
            </a:extLst>
          </p:cNvPr>
          <p:cNvSpPr/>
          <p:nvPr/>
        </p:nvSpPr>
        <p:spPr>
          <a:xfrm>
            <a:off x="4109224" y="2695498"/>
            <a:ext cx="1810132" cy="189555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290720E4-D620-384F-881B-3EC15477B9FF}"/>
              </a:ext>
            </a:extLst>
          </p:cNvPr>
          <p:cNvCxnSpPr>
            <a:cxnSpLocks/>
          </p:cNvCxnSpPr>
          <p:nvPr/>
        </p:nvCxnSpPr>
        <p:spPr>
          <a:xfrm flipH="1">
            <a:off x="5986202" y="2235482"/>
            <a:ext cx="1100398" cy="582622"/>
          </a:xfrm>
          <a:prstGeom prst="straightConnector1">
            <a:avLst/>
          </a:prstGeom>
          <a:ln>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9ECD34C0-9BCD-1847-B9FD-4E6AC811A492}"/>
              </a:ext>
            </a:extLst>
          </p:cNvPr>
          <p:cNvSpPr txBox="1"/>
          <p:nvPr/>
        </p:nvSpPr>
        <p:spPr>
          <a:xfrm>
            <a:off x="7454885" y="1589151"/>
            <a:ext cx="1038553" cy="646331"/>
          </a:xfrm>
          <a:prstGeom prst="rect">
            <a:avLst/>
          </a:prstGeom>
          <a:noFill/>
        </p:spPr>
        <p:txBody>
          <a:bodyPr wrap="none" rtlCol="0">
            <a:spAutoFit/>
          </a:bodyPr>
          <a:lstStyle/>
          <a:p>
            <a:pPr algn="ctr"/>
            <a:r>
              <a:rPr lang="en-US" dirty="0">
                <a:solidFill>
                  <a:srgbClr val="FF0000"/>
                </a:solidFill>
              </a:rPr>
              <a:t>Continue</a:t>
            </a:r>
            <a:br>
              <a:rPr lang="en-US" dirty="0">
                <a:solidFill>
                  <a:srgbClr val="FF0000"/>
                </a:solidFill>
              </a:rPr>
            </a:br>
            <a:r>
              <a:rPr lang="en-US" dirty="0">
                <a:solidFill>
                  <a:srgbClr val="FF0000"/>
                </a:solidFill>
              </a:rPr>
              <a:t>Today</a:t>
            </a:r>
          </a:p>
        </p:txBody>
      </p:sp>
    </p:spTree>
    <p:extLst>
      <p:ext uri="{BB962C8B-B14F-4D97-AF65-F5344CB8AC3E}">
        <p14:creationId xmlns:p14="http://schemas.microsoft.com/office/powerpoint/2010/main" val="4283700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err="1">
                <a:ln>
                  <a:noFill/>
                </a:ln>
                <a:solidFill>
                  <a:prstClr val="white"/>
                </a:solidFill>
                <a:effectLst/>
                <a:uLnTx/>
                <a:uFillTx/>
                <a:latin typeface="Calibri" charset="0"/>
                <a:ea typeface="ＭＳ Ｐゴシック" charset="-128"/>
                <a:cs typeface="+mn-cs"/>
              </a:rPr>
              <a:t>Gra</a:t>
            </a:r>
            <a:r>
              <a:rPr lang="en-US" altLang="en-US" sz="2800" i="1" dirty="0">
                <a:solidFill>
                  <a:prstClr val="white"/>
                </a:solidFill>
              </a:rPr>
              <a:t>p</a:t>
            </a: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h Databases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Neo4j</a:t>
            </a:r>
          </a:p>
        </p:txBody>
      </p:sp>
      <p:sp>
        <p:nvSpPr>
          <p:cNvPr id="2" name="TextBox 9">
            <a:extLst>
              <a:ext uri="{FF2B5EF4-FFF2-40B4-BE49-F238E27FC236}">
                <a16:creationId xmlns:a16="http://schemas.microsoft.com/office/drawing/2014/main" id="{F1E0A0FF-94AB-271D-BCB1-1FA7462EA54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83</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 Lecture 10: Module II (3), NoSQL (3)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9995586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6904"/>
            <a:ext cx="8279946" cy="387798"/>
          </a:xfrm>
        </p:spPr>
        <p:txBody>
          <a:bodyPr/>
          <a:lstStyle/>
          <a:p>
            <a:r>
              <a:rPr lang="en-US" dirty="0">
                <a:solidFill>
                  <a:srgbClr val="FFFF00"/>
                </a:solidFill>
              </a:rPr>
              <a:t>Graph Database</a:t>
            </a:r>
          </a:p>
        </p:txBody>
      </p:sp>
      <p:sp>
        <p:nvSpPr>
          <p:cNvPr id="3" name="Content Placeholder 2"/>
          <p:cNvSpPr>
            <a:spLocks noGrp="1"/>
          </p:cNvSpPr>
          <p:nvPr>
            <p:ph sz="half" idx="1"/>
          </p:nvPr>
        </p:nvSpPr>
        <p:spPr>
          <a:xfrm>
            <a:off x="241479" y="655665"/>
            <a:ext cx="4228088" cy="3730317"/>
          </a:xfrm>
        </p:spPr>
        <p:txBody>
          <a:bodyPr/>
          <a:lstStyle/>
          <a:p>
            <a:r>
              <a:rPr lang="en-US" dirty="0"/>
              <a:t>Exactly what it sounds like</a:t>
            </a:r>
          </a:p>
          <a:p>
            <a:r>
              <a:rPr lang="en-US" dirty="0"/>
              <a:t>Two core types</a:t>
            </a:r>
          </a:p>
          <a:p>
            <a:pPr lvl="1"/>
            <a:r>
              <a:rPr lang="en-US" dirty="0"/>
              <a:t>Node</a:t>
            </a:r>
          </a:p>
          <a:p>
            <a:pPr lvl="1"/>
            <a:r>
              <a:rPr lang="en-US" dirty="0"/>
              <a:t>Edge (link)</a:t>
            </a:r>
          </a:p>
          <a:p>
            <a:r>
              <a:rPr lang="en-US" dirty="0"/>
              <a:t>Nodes and Edges have</a:t>
            </a:r>
          </a:p>
          <a:p>
            <a:pPr lvl="1"/>
            <a:r>
              <a:rPr lang="en-US" dirty="0"/>
              <a:t>Label(s) = “Kind”</a:t>
            </a:r>
          </a:p>
          <a:p>
            <a:pPr lvl="1"/>
            <a:r>
              <a:rPr lang="en-US" dirty="0"/>
              <a:t>Properties  (free form)</a:t>
            </a:r>
          </a:p>
          <a:p>
            <a:r>
              <a:rPr lang="en-US" dirty="0"/>
              <a:t>Query is of the form</a:t>
            </a:r>
          </a:p>
          <a:p>
            <a:pPr lvl="1"/>
            <a:r>
              <a:rPr lang="en-US" dirty="0"/>
              <a:t>p1(n)-p2</a:t>
            </a:r>
            <a:r>
              <a:rPr lang="pt-BR" dirty="0"/>
              <a:t>(e)-p3(m)</a:t>
            </a:r>
          </a:p>
          <a:p>
            <a:pPr lvl="1"/>
            <a:r>
              <a:rPr lang="pt-BR" dirty="0" err="1"/>
              <a:t>n</a:t>
            </a:r>
            <a:r>
              <a:rPr lang="pt-BR" dirty="0"/>
              <a:t>, m are nodes; e </a:t>
            </a:r>
            <a:r>
              <a:rPr lang="pt-BR" dirty="0" err="1"/>
              <a:t>is</a:t>
            </a:r>
            <a:r>
              <a:rPr lang="pt-BR" dirty="0"/>
              <a:t> </a:t>
            </a:r>
            <a:r>
              <a:rPr lang="pt-BR" dirty="0" err="1"/>
              <a:t>an</a:t>
            </a:r>
            <a:r>
              <a:rPr lang="pt-BR" dirty="0"/>
              <a:t> </a:t>
            </a:r>
            <a:r>
              <a:rPr lang="pt-BR" dirty="0" err="1"/>
              <a:t>edge</a:t>
            </a:r>
            <a:endParaRPr lang="pt-BR" dirty="0"/>
          </a:p>
          <a:p>
            <a:pPr lvl="1"/>
            <a:r>
              <a:rPr lang="pt-BR" dirty="0"/>
              <a:t>p1, p2, p3 are </a:t>
            </a:r>
            <a:r>
              <a:rPr lang="pt-BR" dirty="0" err="1"/>
              <a:t>predicates</a:t>
            </a:r>
            <a:r>
              <a:rPr lang="pt-BR" dirty="0"/>
              <a:t> </a:t>
            </a:r>
            <a:r>
              <a:rPr lang="pt-BR" dirty="0" err="1"/>
              <a:t>on</a:t>
            </a:r>
            <a:r>
              <a:rPr lang="pt-BR" dirty="0"/>
              <a:t> </a:t>
            </a:r>
            <a:r>
              <a:rPr lang="pt-BR" dirty="0" err="1"/>
              <a:t>labels</a:t>
            </a:r>
            <a:endParaRPr lang="en-US" dirty="0"/>
          </a:p>
        </p:txBody>
      </p:sp>
      <p:pic>
        <p:nvPicPr>
          <p:cNvPr id="4" name="Picture 3"/>
          <p:cNvPicPr>
            <a:picLocks noChangeAspect="1"/>
          </p:cNvPicPr>
          <p:nvPr/>
        </p:nvPicPr>
        <p:blipFill>
          <a:blip r:embed="rId2"/>
          <a:stretch>
            <a:fillRect/>
          </a:stretch>
        </p:blipFill>
        <p:spPr>
          <a:xfrm>
            <a:off x="3792620" y="590550"/>
            <a:ext cx="5046580" cy="3571930"/>
          </a:xfrm>
          <a:prstGeom prst="rect">
            <a:avLst/>
          </a:prstGeom>
        </p:spPr>
      </p:pic>
      <p:sp>
        <p:nvSpPr>
          <p:cNvPr id="5" name="TextBox 4">
            <a:extLst>
              <a:ext uri="{FF2B5EF4-FFF2-40B4-BE49-F238E27FC236}">
                <a16:creationId xmlns:a16="http://schemas.microsoft.com/office/drawing/2014/main" id="{95C39CE2-F9CE-B749-9CE6-3EBCC5220A2C}"/>
              </a:ext>
            </a:extLst>
          </p:cNvPr>
          <p:cNvSpPr txBox="1"/>
          <p:nvPr/>
        </p:nvSpPr>
        <p:spPr>
          <a:xfrm>
            <a:off x="4368573" y="819150"/>
            <a:ext cx="1027845"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N-&gt;R-&gt;M</a:t>
            </a:r>
          </a:p>
        </p:txBody>
      </p:sp>
    </p:spTree>
    <p:extLst>
      <p:ext uri="{BB962C8B-B14F-4D97-AF65-F5344CB8AC3E}">
        <p14:creationId xmlns:p14="http://schemas.microsoft.com/office/powerpoint/2010/main" val="471427791"/>
      </p:ext>
    </p:extLst>
  </p:cSld>
  <p:clrMapOvr>
    <a:masterClrMapping/>
  </p:clrMapOvr>
  <p:transition spd="med">
    <p:wipe dir="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7150"/>
            <a:ext cx="8279946" cy="387798"/>
          </a:xfrm>
        </p:spPr>
        <p:txBody>
          <a:bodyPr/>
          <a:lstStyle/>
          <a:p>
            <a:pPr algn="l"/>
            <a:r>
              <a:rPr lang="en-US" dirty="0">
                <a:solidFill>
                  <a:schemeClr val="bg1"/>
                </a:solidFill>
              </a:rPr>
              <a:t>Neo4J Graph Query</a:t>
            </a:r>
          </a:p>
        </p:txBody>
      </p:sp>
      <p:pic>
        <p:nvPicPr>
          <p:cNvPr id="3" name="Picture 2"/>
          <p:cNvPicPr>
            <a:picLocks noChangeAspect="1"/>
          </p:cNvPicPr>
          <p:nvPr/>
        </p:nvPicPr>
        <p:blipFill>
          <a:blip r:embed="rId2"/>
          <a:stretch>
            <a:fillRect/>
          </a:stretch>
        </p:blipFill>
        <p:spPr>
          <a:xfrm>
            <a:off x="838200" y="493121"/>
            <a:ext cx="6959150" cy="4157257"/>
          </a:xfrm>
          <a:prstGeom prst="rect">
            <a:avLst/>
          </a:prstGeom>
        </p:spPr>
      </p:pic>
    </p:spTree>
    <p:extLst>
      <p:ext uri="{BB962C8B-B14F-4D97-AF65-F5344CB8AC3E}">
        <p14:creationId xmlns:p14="http://schemas.microsoft.com/office/powerpoint/2010/main" val="2636045979"/>
      </p:ext>
    </p:extLst>
  </p:cSld>
  <p:clrMapOvr>
    <a:masterClrMapping/>
  </p:clrMapOvr>
  <p:transition spd="med">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79946" cy="387798"/>
          </a:xfrm>
        </p:spPr>
        <p:txBody>
          <a:bodyPr/>
          <a:lstStyle/>
          <a:p>
            <a:r>
              <a:rPr lang="en-US" dirty="0">
                <a:solidFill>
                  <a:schemeClr val="bg1"/>
                </a:solidFill>
              </a:rPr>
              <a:t>Why Graph Databases?</a:t>
            </a:r>
            <a:endParaRPr lang="en-US" sz="1400" dirty="0">
              <a:solidFill>
                <a:schemeClr val="bg1"/>
              </a:solidFill>
            </a:endParaRPr>
          </a:p>
        </p:txBody>
      </p:sp>
      <p:pic>
        <p:nvPicPr>
          <p:cNvPr id="4" name="Picture 3"/>
          <p:cNvPicPr>
            <a:picLocks noChangeAspect="1"/>
          </p:cNvPicPr>
          <p:nvPr/>
        </p:nvPicPr>
        <p:blipFill>
          <a:blip r:embed="rId2"/>
          <a:stretch>
            <a:fillRect/>
          </a:stretch>
        </p:blipFill>
        <p:spPr>
          <a:xfrm>
            <a:off x="685800" y="599225"/>
            <a:ext cx="7151298" cy="3945049"/>
          </a:xfrm>
          <a:prstGeom prst="rect">
            <a:avLst/>
          </a:prstGeom>
        </p:spPr>
      </p:pic>
    </p:spTree>
    <p:extLst>
      <p:ext uri="{BB962C8B-B14F-4D97-AF65-F5344CB8AC3E}">
        <p14:creationId xmlns:p14="http://schemas.microsoft.com/office/powerpoint/2010/main" val="879866942"/>
      </p:ext>
    </p:extLst>
  </p:cSld>
  <p:clrMapOvr>
    <a:masterClrMapping/>
  </p:clrMapOvr>
  <p:transition spd="med">
    <p:wipe dir="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48574" y="3545457"/>
            <a:ext cx="8267140" cy="987039"/>
          </a:xfrm>
        </p:spPr>
        <p:txBody>
          <a:bodyPr/>
          <a:lstStyle/>
          <a:p>
            <a:pPr marL="0" indent="0">
              <a:buNone/>
            </a:pPr>
            <a:r>
              <a:rPr lang="en-US" dirty="0"/>
              <a:t>Graph databases are</a:t>
            </a:r>
          </a:p>
          <a:p>
            <a:pPr lvl="1"/>
            <a:r>
              <a:rPr lang="en-US" dirty="0"/>
              <a:t>Extremely fast for some queries and data models.</a:t>
            </a:r>
          </a:p>
          <a:p>
            <a:pPr lvl="1"/>
            <a:r>
              <a:rPr lang="en-US" dirty="0"/>
              <a:t>Implement a language that vastly simplifies writing queries.</a:t>
            </a:r>
          </a:p>
        </p:txBody>
      </p:sp>
      <p:pic>
        <p:nvPicPr>
          <p:cNvPr id="4" name="Picture 3"/>
          <p:cNvPicPr>
            <a:picLocks noChangeAspect="1"/>
          </p:cNvPicPr>
          <p:nvPr/>
        </p:nvPicPr>
        <p:blipFill>
          <a:blip r:embed="rId2"/>
          <a:stretch>
            <a:fillRect/>
          </a:stretch>
        </p:blipFill>
        <p:spPr>
          <a:xfrm>
            <a:off x="1143000" y="159875"/>
            <a:ext cx="6556075" cy="3364386"/>
          </a:xfrm>
          <a:prstGeom prst="rect">
            <a:avLst/>
          </a:prstGeom>
        </p:spPr>
      </p:pic>
    </p:spTree>
    <p:extLst>
      <p:ext uri="{BB962C8B-B14F-4D97-AF65-F5344CB8AC3E}">
        <p14:creationId xmlns:p14="http://schemas.microsoft.com/office/powerpoint/2010/main" val="3545820152"/>
      </p:ext>
    </p:extLst>
  </p:cSld>
  <p:clrMapOvr>
    <a:masterClrMapping/>
  </p:clrMapOvr>
  <p:transition spd="med">
    <p:wipe dir="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2256" y="101953"/>
            <a:ext cx="6806691" cy="4469188"/>
          </a:xfrm>
          <a:prstGeom prst="rect">
            <a:avLst/>
          </a:prstGeom>
        </p:spPr>
      </p:pic>
    </p:spTree>
    <p:extLst>
      <p:ext uri="{BB962C8B-B14F-4D97-AF65-F5344CB8AC3E}">
        <p14:creationId xmlns:p14="http://schemas.microsoft.com/office/powerpoint/2010/main" val="35210021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71600" y="133350"/>
            <a:ext cx="6191907" cy="4386954"/>
          </a:xfrm>
          <a:prstGeom prst="rect">
            <a:avLst/>
          </a:prstGeom>
        </p:spPr>
      </p:pic>
    </p:spTree>
    <p:extLst>
      <p:ext uri="{BB962C8B-B14F-4D97-AF65-F5344CB8AC3E}">
        <p14:creationId xmlns:p14="http://schemas.microsoft.com/office/powerpoint/2010/main" val="1536394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 Processing Overview</a:t>
            </a:r>
          </a:p>
        </p:txBody>
      </p:sp>
      <p:pic>
        <p:nvPicPr>
          <p:cNvPr id="4" name="Picture 3"/>
          <p:cNvPicPr>
            <a:picLocks noChangeAspect="1"/>
          </p:cNvPicPr>
          <p:nvPr/>
        </p:nvPicPr>
        <p:blipFill>
          <a:blip r:embed="rId2"/>
          <a:stretch>
            <a:fillRect/>
          </a:stretch>
        </p:blipFill>
        <p:spPr>
          <a:xfrm>
            <a:off x="762000" y="590550"/>
            <a:ext cx="6991622" cy="4055141"/>
          </a:xfrm>
          <a:prstGeom prst="rect">
            <a:avLst/>
          </a:prstGeom>
        </p:spPr>
      </p:pic>
    </p:spTree>
    <p:extLst>
      <p:ext uri="{BB962C8B-B14F-4D97-AF65-F5344CB8AC3E}">
        <p14:creationId xmlns:p14="http://schemas.microsoft.com/office/powerpoint/2010/main" val="20953884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69675" y="135972"/>
            <a:ext cx="6006427" cy="4343293"/>
          </a:xfrm>
          <a:prstGeom prst="rect">
            <a:avLst/>
          </a:prstGeom>
        </p:spPr>
      </p:pic>
    </p:spTree>
    <p:extLst>
      <p:ext uri="{BB962C8B-B14F-4D97-AF65-F5344CB8AC3E}">
        <p14:creationId xmlns:p14="http://schemas.microsoft.com/office/powerpoint/2010/main" val="36939037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42203" y="158078"/>
            <a:ext cx="5854251" cy="4502341"/>
          </a:xfrm>
          <a:prstGeom prst="rect">
            <a:avLst/>
          </a:prstGeom>
        </p:spPr>
      </p:pic>
    </p:spTree>
    <p:extLst>
      <p:ext uri="{BB962C8B-B14F-4D97-AF65-F5344CB8AC3E}">
        <p14:creationId xmlns:p14="http://schemas.microsoft.com/office/powerpoint/2010/main" val="19220825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92369" y="156319"/>
            <a:ext cx="5514410" cy="4245310"/>
          </a:xfrm>
          <a:prstGeom prst="rect">
            <a:avLst/>
          </a:prstGeom>
        </p:spPr>
      </p:pic>
    </p:spTree>
    <p:extLst>
      <p:ext uri="{BB962C8B-B14F-4D97-AF65-F5344CB8AC3E}">
        <p14:creationId xmlns:p14="http://schemas.microsoft.com/office/powerpoint/2010/main" val="29056409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79946" cy="387798"/>
          </a:xfrm>
        </p:spPr>
        <p:txBody>
          <a:bodyPr/>
          <a:lstStyle/>
          <a:p>
            <a:r>
              <a:rPr lang="en-US" dirty="0">
                <a:solidFill>
                  <a:schemeClr val="bg1"/>
                </a:solidFill>
              </a:rPr>
              <a:t>A Graph Database (Sample)</a:t>
            </a:r>
          </a:p>
        </p:txBody>
      </p:sp>
      <p:pic>
        <p:nvPicPr>
          <p:cNvPr id="3" name="Picture 2"/>
          <p:cNvPicPr>
            <a:picLocks noChangeAspect="1"/>
          </p:cNvPicPr>
          <p:nvPr/>
        </p:nvPicPr>
        <p:blipFill>
          <a:blip r:embed="rId2"/>
          <a:stretch>
            <a:fillRect/>
          </a:stretch>
        </p:blipFill>
        <p:spPr>
          <a:xfrm>
            <a:off x="1018055" y="514350"/>
            <a:ext cx="7107889" cy="4051949"/>
          </a:xfrm>
          <a:prstGeom prst="rect">
            <a:avLst/>
          </a:prstGeom>
        </p:spPr>
      </p:pic>
    </p:spTree>
    <p:extLst>
      <p:ext uri="{BB962C8B-B14F-4D97-AF65-F5344CB8AC3E}">
        <p14:creationId xmlns:p14="http://schemas.microsoft.com/office/powerpoint/2010/main" val="1595457308"/>
      </p:ext>
    </p:extLst>
  </p:cSld>
  <p:clrMapOvr>
    <a:masterClrMapping/>
  </p:clrMapOvr>
  <p:transition spd="med">
    <p:wipe dir="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027" y="0"/>
            <a:ext cx="8279946" cy="387798"/>
          </a:xfrm>
        </p:spPr>
        <p:txBody>
          <a:bodyPr/>
          <a:lstStyle/>
          <a:p>
            <a:pPr algn="l"/>
            <a:r>
              <a:rPr lang="en-US" dirty="0">
                <a:solidFill>
                  <a:schemeClr val="bg1"/>
                </a:solidFill>
              </a:rPr>
              <a:t>Neo4J Graph Query</a:t>
            </a:r>
          </a:p>
        </p:txBody>
      </p:sp>
      <p:pic>
        <p:nvPicPr>
          <p:cNvPr id="3" name="Picture 2"/>
          <p:cNvPicPr>
            <a:picLocks noChangeAspect="1"/>
          </p:cNvPicPr>
          <p:nvPr/>
        </p:nvPicPr>
        <p:blipFill>
          <a:blip r:embed="rId2"/>
          <a:stretch>
            <a:fillRect/>
          </a:stretch>
        </p:blipFill>
        <p:spPr>
          <a:xfrm>
            <a:off x="685800" y="495972"/>
            <a:ext cx="6959150" cy="4157257"/>
          </a:xfrm>
          <a:prstGeom prst="rect">
            <a:avLst/>
          </a:prstGeom>
        </p:spPr>
      </p:pic>
      <p:sp>
        <p:nvSpPr>
          <p:cNvPr id="4" name="TextBox 3"/>
          <p:cNvSpPr txBox="1"/>
          <p:nvPr/>
        </p:nvSpPr>
        <p:spPr>
          <a:xfrm>
            <a:off x="4605270" y="108174"/>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ＭＳ Ｐゴシック" charset="-128"/>
                <a:cs typeface="+mn-cs"/>
              </a:rPr>
              <a:t>Who acted in which movies?</a:t>
            </a:r>
          </a:p>
        </p:txBody>
      </p:sp>
    </p:spTree>
    <p:extLst>
      <p:ext uri="{BB962C8B-B14F-4D97-AF65-F5344CB8AC3E}">
        <p14:creationId xmlns:p14="http://schemas.microsoft.com/office/powerpoint/2010/main" val="1300205778"/>
      </p:ext>
    </p:extLst>
  </p:cSld>
  <p:clrMapOvr>
    <a:masterClrMapping/>
  </p:clrMapOvr>
  <p:transition spd="med">
    <p:wipe dir="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7150"/>
            <a:ext cx="8279946" cy="387798"/>
          </a:xfrm>
        </p:spPr>
        <p:txBody>
          <a:bodyPr/>
          <a:lstStyle/>
          <a:p>
            <a:r>
              <a:rPr lang="en-US" dirty="0">
                <a:solidFill>
                  <a:schemeClr val="bg1"/>
                </a:solidFill>
              </a:rPr>
              <a:t>Big Deal. That is just a JOIN.</a:t>
            </a:r>
          </a:p>
        </p:txBody>
      </p:sp>
      <p:sp>
        <p:nvSpPr>
          <p:cNvPr id="3" name="Content Placeholder 2"/>
          <p:cNvSpPr>
            <a:spLocks noGrp="1"/>
          </p:cNvSpPr>
          <p:nvPr>
            <p:ph sz="half" idx="1"/>
          </p:nvPr>
        </p:nvSpPr>
        <p:spPr>
          <a:xfrm>
            <a:off x="438430" y="574956"/>
            <a:ext cx="8267140" cy="1492371"/>
          </a:xfrm>
        </p:spPr>
        <p:txBody>
          <a:bodyPr/>
          <a:lstStyle/>
          <a:p>
            <a:r>
              <a:rPr lang="en-US" dirty="0"/>
              <a:t>Yup. But that is simple.</a:t>
            </a:r>
          </a:p>
          <a:p>
            <a:r>
              <a:rPr lang="en-US" dirty="0"/>
              <a:t>Try writing the queries below in SQL.</a:t>
            </a:r>
          </a:p>
        </p:txBody>
      </p:sp>
      <p:pic>
        <p:nvPicPr>
          <p:cNvPr id="4" name="Picture 3"/>
          <p:cNvPicPr>
            <a:picLocks noChangeAspect="1"/>
          </p:cNvPicPr>
          <p:nvPr/>
        </p:nvPicPr>
        <p:blipFill>
          <a:blip r:embed="rId2"/>
          <a:stretch>
            <a:fillRect/>
          </a:stretch>
        </p:blipFill>
        <p:spPr>
          <a:xfrm>
            <a:off x="101373" y="1657350"/>
            <a:ext cx="8686800" cy="2113613"/>
          </a:xfrm>
          <a:prstGeom prst="rect">
            <a:avLst/>
          </a:prstGeom>
        </p:spPr>
      </p:pic>
    </p:spTree>
    <p:extLst>
      <p:ext uri="{BB962C8B-B14F-4D97-AF65-F5344CB8AC3E}">
        <p14:creationId xmlns:p14="http://schemas.microsoft.com/office/powerpoint/2010/main" val="1184801042"/>
      </p:ext>
    </p:extLst>
  </p:cSld>
  <p:clrMapOvr>
    <a:masterClrMapping/>
  </p:clrMapOvr>
  <p:transition spd="med">
    <p:wipe dir="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5674" y="514350"/>
            <a:ext cx="8398198" cy="3864962"/>
          </a:xfrm>
          <a:prstGeom prst="rect">
            <a:avLst/>
          </a:prstGeom>
        </p:spPr>
      </p:pic>
      <p:sp>
        <p:nvSpPr>
          <p:cNvPr id="3" name="Title 2"/>
          <p:cNvSpPr>
            <a:spLocks noGrp="1"/>
          </p:cNvSpPr>
          <p:nvPr>
            <p:ph type="title"/>
          </p:nvPr>
        </p:nvSpPr>
        <p:spPr>
          <a:xfrm>
            <a:off x="363926" y="0"/>
            <a:ext cx="8279946" cy="387798"/>
          </a:xfrm>
        </p:spPr>
        <p:txBody>
          <a:bodyPr/>
          <a:lstStyle/>
          <a:p>
            <a:r>
              <a:rPr lang="en-US" dirty="0">
                <a:solidFill>
                  <a:schemeClr val="bg1"/>
                </a:solidFill>
              </a:rPr>
              <a:t>Recommend</a:t>
            </a:r>
          </a:p>
        </p:txBody>
      </p:sp>
    </p:spTree>
    <p:extLst>
      <p:ext uri="{BB962C8B-B14F-4D97-AF65-F5344CB8AC3E}">
        <p14:creationId xmlns:p14="http://schemas.microsoft.com/office/powerpoint/2010/main" val="418349361"/>
      </p:ext>
    </p:extLst>
  </p:cSld>
  <p:clrMapOvr>
    <a:masterClrMapping/>
  </p:clrMapOvr>
  <p:transition spd="med">
    <p:wipe dir="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5223" y="57150"/>
            <a:ext cx="7953554" cy="4431733"/>
          </a:xfrm>
          <a:prstGeom prst="rect">
            <a:avLst/>
          </a:prstGeom>
        </p:spPr>
      </p:pic>
      <p:sp>
        <p:nvSpPr>
          <p:cNvPr id="3" name="TextBox 2"/>
          <p:cNvSpPr txBox="1"/>
          <p:nvPr/>
        </p:nvSpPr>
        <p:spPr>
          <a:xfrm>
            <a:off x="6625087" y="1992702"/>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Which actors have</a:t>
            </a:r>
            <a:b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worked with both</a:t>
            </a:r>
            <a:b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Tom Hanks and</a:t>
            </a:r>
          </a:p>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Tom Cruise?</a:t>
            </a:r>
          </a:p>
        </p:txBody>
      </p:sp>
    </p:spTree>
    <p:extLst>
      <p:ext uri="{BB962C8B-B14F-4D97-AF65-F5344CB8AC3E}">
        <p14:creationId xmlns:p14="http://schemas.microsoft.com/office/powerpoint/2010/main" val="8439122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4175" y="267420"/>
            <a:ext cx="5531709" cy="4306738"/>
          </a:xfrm>
          <a:prstGeom prst="rect">
            <a:avLst/>
          </a:prstGeom>
        </p:spPr>
      </p:pic>
      <p:pic>
        <p:nvPicPr>
          <p:cNvPr id="3" name="Picture 2"/>
          <p:cNvPicPr>
            <a:picLocks noChangeAspect="1"/>
          </p:cNvPicPr>
          <p:nvPr/>
        </p:nvPicPr>
        <p:blipFill>
          <a:blip r:embed="rId3"/>
          <a:stretch>
            <a:fillRect/>
          </a:stretch>
        </p:blipFill>
        <p:spPr>
          <a:xfrm>
            <a:off x="4796287" y="81748"/>
            <a:ext cx="4347713" cy="1571768"/>
          </a:xfrm>
          <a:prstGeom prst="rect">
            <a:avLst/>
          </a:prstGeom>
        </p:spPr>
      </p:pic>
      <p:cxnSp>
        <p:nvCxnSpPr>
          <p:cNvPr id="6" name="Elbow Connector 5"/>
          <p:cNvCxnSpPr/>
          <p:nvPr/>
        </p:nvCxnSpPr>
        <p:spPr>
          <a:xfrm rot="10800000" flipV="1">
            <a:off x="5477775" y="1216325"/>
            <a:ext cx="2777705" cy="1095554"/>
          </a:xfrm>
          <a:prstGeom prst="bentConnector3">
            <a:avLst>
              <a:gd name="adj1" fmla="val 0"/>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5279366" y="3117830"/>
            <a:ext cx="3340340" cy="1156798"/>
          </a:xfrm>
          <a:prstGeom prst="rect">
            <a:avLst/>
          </a:prstGeom>
        </p:spPr>
      </p:pic>
    </p:spTree>
    <p:extLst>
      <p:ext uri="{BB962C8B-B14F-4D97-AF65-F5344CB8AC3E}">
        <p14:creationId xmlns:p14="http://schemas.microsoft.com/office/powerpoint/2010/main" val="390583296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52980" y="1504950"/>
            <a:ext cx="7838040" cy="3045809"/>
          </a:xfrm>
          <a:prstGeom prst="rect">
            <a:avLst/>
          </a:prstGeom>
        </p:spPr>
      </p:pic>
      <p:pic>
        <p:nvPicPr>
          <p:cNvPr id="3" name="Picture 2"/>
          <p:cNvPicPr>
            <a:picLocks noChangeAspect="1"/>
          </p:cNvPicPr>
          <p:nvPr/>
        </p:nvPicPr>
        <p:blipFill>
          <a:blip r:embed="rId3"/>
          <a:stretch>
            <a:fillRect/>
          </a:stretch>
        </p:blipFill>
        <p:spPr>
          <a:xfrm>
            <a:off x="152400" y="224222"/>
            <a:ext cx="1100251" cy="1375314"/>
          </a:xfrm>
          <a:prstGeom prst="rect">
            <a:avLst/>
          </a:prstGeom>
        </p:spPr>
      </p:pic>
      <p:pic>
        <p:nvPicPr>
          <p:cNvPr id="4" name="Picture 3"/>
          <p:cNvPicPr>
            <a:picLocks noChangeAspect="1"/>
          </p:cNvPicPr>
          <p:nvPr/>
        </p:nvPicPr>
        <p:blipFill>
          <a:blip r:embed="rId4"/>
          <a:stretch>
            <a:fillRect/>
          </a:stretch>
        </p:blipFill>
        <p:spPr>
          <a:xfrm>
            <a:off x="7772400" y="57150"/>
            <a:ext cx="813871" cy="1223913"/>
          </a:xfrm>
          <a:prstGeom prst="rect">
            <a:avLst/>
          </a:prstGeom>
        </p:spPr>
      </p:pic>
      <p:sp>
        <p:nvSpPr>
          <p:cNvPr id="5" name="TextBox 4"/>
          <p:cNvSpPr txBox="1"/>
          <p:nvPr/>
        </p:nvSpPr>
        <p:spPr>
          <a:xfrm>
            <a:off x="3812875" y="444261"/>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How do you get from</a:t>
            </a:r>
            <a:b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Kevin Bacon to</a:t>
            </a:r>
          </a:p>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Robert Longo?</a:t>
            </a:r>
          </a:p>
        </p:txBody>
      </p:sp>
    </p:spTree>
    <p:extLst>
      <p:ext uri="{BB962C8B-B14F-4D97-AF65-F5344CB8AC3E}">
        <p14:creationId xmlns:p14="http://schemas.microsoft.com/office/powerpoint/2010/main" val="34004337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4.xml><?xml version="1.0" encoding="utf-8"?>
<a:theme xmlns:a="http://schemas.openxmlformats.org/drawingml/2006/main" name="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1B40F190-8F0E-46FA-A03B-CD59DA3B9BE7}" vid="{5BEDA3C5-9F17-4237-A302-9E1B73B082A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84981</TotalTime>
  <Words>7508</Words>
  <Application>Microsoft Macintosh PowerPoint</Application>
  <PresentationFormat>On-screen Show (16:9)</PresentationFormat>
  <Paragraphs>703</Paragraphs>
  <Slides>104</Slides>
  <Notes>72</Notes>
  <HiddenSlides>3</HiddenSlides>
  <MMClips>0</MMClips>
  <ScaleCrop>false</ScaleCrop>
  <HeadingPairs>
    <vt:vector size="8" baseType="variant">
      <vt:variant>
        <vt:lpstr>Fonts Used</vt:lpstr>
      </vt:variant>
      <vt:variant>
        <vt:i4>15</vt:i4>
      </vt:variant>
      <vt:variant>
        <vt:lpstr>Theme</vt:lpstr>
      </vt:variant>
      <vt:variant>
        <vt:i4>4</vt:i4>
      </vt:variant>
      <vt:variant>
        <vt:lpstr>Embedded OLE Servers</vt:lpstr>
      </vt:variant>
      <vt:variant>
        <vt:i4>1</vt:i4>
      </vt:variant>
      <vt:variant>
        <vt:lpstr>Slide Titles</vt:lpstr>
      </vt:variant>
      <vt:variant>
        <vt:i4>104</vt:i4>
      </vt:variant>
    </vt:vector>
  </HeadingPairs>
  <TitlesOfParts>
    <vt:vector size="124" baseType="lpstr">
      <vt:lpstr>MS PGothic</vt:lpstr>
      <vt:lpstr>Amazon Ember</vt:lpstr>
      <vt:lpstr>Arial</vt:lpstr>
      <vt:lpstr>Calibri</vt:lpstr>
      <vt:lpstr>Cambria Math</vt:lpstr>
      <vt:lpstr>Century Schoolbook</vt:lpstr>
      <vt:lpstr>Greek Symbols</vt:lpstr>
      <vt:lpstr>Helvetica</vt:lpstr>
      <vt:lpstr>Monotype Sorts</vt:lpstr>
      <vt:lpstr>Museo For Dell</vt:lpstr>
      <vt:lpstr>Museo Sans For Dell</vt:lpstr>
      <vt:lpstr>Symbol</vt:lpstr>
      <vt:lpstr>Times New Roman</vt:lpstr>
      <vt:lpstr>Webdings</vt:lpstr>
      <vt:lpstr>Wingdings</vt:lpstr>
      <vt:lpstr>Office Theme</vt:lpstr>
      <vt:lpstr>1_Office Theme</vt:lpstr>
      <vt:lpstr>1_db</vt:lpstr>
      <vt:lpstr>db</vt:lpstr>
      <vt:lpstr>Equation</vt:lpstr>
      <vt:lpstr>PowerPoint Presentation</vt:lpstr>
      <vt:lpstr>PowerPoint Presentation</vt:lpstr>
      <vt:lpstr>PowerPoint Presentation</vt:lpstr>
      <vt:lpstr>PowerPoint Presentation</vt:lpstr>
      <vt:lpstr>PowerPoint Presentation</vt:lpstr>
      <vt:lpstr>PowerPoint Presentation</vt:lpstr>
      <vt:lpstr>Query Compilation</vt:lpstr>
      <vt:lpstr>Parsing and Execution</vt:lpstr>
      <vt:lpstr>Query Processing Overview</vt:lpstr>
      <vt:lpstr>Chapter 15: Query Processing</vt:lpstr>
      <vt:lpstr>Chapter 15:  Query Processing</vt:lpstr>
      <vt:lpstr>Basic Steps in Query Processing</vt:lpstr>
      <vt:lpstr>Basic Steps in Query Processing (Cont.)</vt:lpstr>
      <vt:lpstr>Basic Steps in Query Processing: Optimization</vt:lpstr>
      <vt:lpstr>Basic Steps: Optimization (Cont.)</vt:lpstr>
      <vt:lpstr>Measures of Query Cost</vt:lpstr>
      <vt:lpstr>Measures of Query Cost</vt:lpstr>
      <vt:lpstr>Measures of Query Cost (Cont.)</vt:lpstr>
      <vt:lpstr>Selection Operation</vt:lpstr>
      <vt:lpstr>Selections Using Indices</vt:lpstr>
      <vt:lpstr>Selections Using Indices</vt:lpstr>
      <vt:lpstr>Selections Involving Comparisons</vt:lpstr>
      <vt:lpstr>Implementation of Complex Selections</vt:lpstr>
      <vt:lpstr>Algorithms for Complex Selections</vt:lpstr>
      <vt:lpstr>Sorting</vt:lpstr>
      <vt:lpstr>Join Operation</vt:lpstr>
      <vt:lpstr>Nested-Loop Join</vt:lpstr>
      <vt:lpstr>Nested-Loop Join (Cont.)</vt:lpstr>
      <vt:lpstr>Indexed Nested-Loop Join</vt:lpstr>
      <vt:lpstr>Merge-Join</vt:lpstr>
      <vt:lpstr>Merge-Join (Cont.)</vt:lpstr>
      <vt:lpstr>Hash-Join</vt:lpstr>
      <vt:lpstr>Hash-Join (Cont.)</vt:lpstr>
      <vt:lpstr>PowerPoint Presentation</vt:lpstr>
      <vt:lpstr>Hash-Join (Cont.)</vt:lpstr>
      <vt:lpstr>Hash-Join Algorithm</vt:lpstr>
      <vt:lpstr>Hash-Join algorithm (Cont.)</vt:lpstr>
      <vt:lpstr>Other Operations</vt:lpstr>
      <vt:lpstr>Other Operations : Aggregation</vt:lpstr>
      <vt:lpstr>Evaluation of Expressions</vt:lpstr>
      <vt:lpstr>Materialization</vt:lpstr>
      <vt:lpstr>Materialization (Cont.)</vt:lpstr>
      <vt:lpstr>Pipelining</vt:lpstr>
      <vt:lpstr>Pipelining (Cont.)</vt:lpstr>
      <vt:lpstr>Pipelining (Cont.)</vt:lpstr>
      <vt:lpstr>PowerPoint Presentation</vt:lpstr>
      <vt:lpstr>Chapter 16: Query Optimization</vt:lpstr>
      <vt:lpstr>Outline</vt:lpstr>
      <vt:lpstr>Introduction</vt:lpstr>
      <vt:lpstr>Introduction (Cont.)</vt:lpstr>
      <vt:lpstr>Introduction (Cont.)</vt:lpstr>
      <vt:lpstr>Viewing Query Evaluation Plans</vt:lpstr>
      <vt:lpstr>Generating Equivalent Expressions</vt:lpstr>
      <vt:lpstr>Transformation of Relational Expressions</vt:lpstr>
      <vt:lpstr>Equivalence Rules</vt:lpstr>
      <vt:lpstr>Equivalence Rules (Cont.)</vt:lpstr>
      <vt:lpstr>Pictorial Depiction of Equivalence Rules</vt:lpstr>
      <vt:lpstr>Equivalence Rules (Cont.)</vt:lpstr>
      <vt:lpstr>Equivalence Rules (Cont.)</vt:lpstr>
      <vt:lpstr>Equivalence Rules (Cont.)</vt:lpstr>
      <vt:lpstr>Equivalence Rules (Cont.)</vt:lpstr>
      <vt:lpstr>Equivalence Rules (Cont.)</vt:lpstr>
      <vt:lpstr>Transformation Example: Pushing Selections</vt:lpstr>
      <vt:lpstr>Example with Multiple Transformations</vt:lpstr>
      <vt:lpstr>Multiple Transformations (Cont.)</vt:lpstr>
      <vt:lpstr>Transformation Example: Pushing Projections</vt:lpstr>
      <vt:lpstr>Join Ordering Example</vt:lpstr>
      <vt:lpstr>Join Ordering Example (Cont.)</vt:lpstr>
      <vt:lpstr>Enumeration of Equivalent Expressions</vt:lpstr>
      <vt:lpstr>Implementing Transformation Based Optimization</vt:lpstr>
      <vt:lpstr>Cost Estimation</vt:lpstr>
      <vt:lpstr>Choice of Evaluation Plans</vt:lpstr>
      <vt:lpstr>Cost-Based Optimization</vt:lpstr>
      <vt:lpstr>Statistics for Cost Estimation</vt:lpstr>
      <vt:lpstr>Statistical Information for Cost Estimation</vt:lpstr>
      <vt:lpstr>Histograms</vt:lpstr>
      <vt:lpstr>Histograms (cont.)</vt:lpstr>
      <vt:lpstr>Selection Size Estimation</vt:lpstr>
      <vt:lpstr>PowerPoint Presentation</vt:lpstr>
      <vt:lpstr>PowerPoint Presentation</vt:lpstr>
      <vt:lpstr>PowerPoint Presentation</vt:lpstr>
      <vt:lpstr>Simplistic Classification (https://medium.com/swlh/4-types-of-nosql-databases-d88ad21f7d3b)</vt:lpstr>
      <vt:lpstr>PowerPoint Presentation</vt:lpstr>
      <vt:lpstr>Graph Database</vt:lpstr>
      <vt:lpstr>Neo4J Graph Query</vt:lpstr>
      <vt:lpstr>Why Graph Databases?</vt:lpstr>
      <vt:lpstr>PowerPoint Presentation</vt:lpstr>
      <vt:lpstr>PowerPoint Presentation</vt:lpstr>
      <vt:lpstr>PowerPoint Presentation</vt:lpstr>
      <vt:lpstr>PowerPoint Presentation</vt:lpstr>
      <vt:lpstr>PowerPoint Presentation</vt:lpstr>
      <vt:lpstr>PowerPoint Presentation</vt:lpstr>
      <vt:lpstr>A Graph Database (Sample)</vt:lpstr>
      <vt:lpstr>Neo4J Graph Query</vt:lpstr>
      <vt:lpstr>Big Deal. That is just a JOIN.</vt:lpstr>
      <vt:lpstr>Recommend</vt:lpstr>
      <vt:lpstr>PowerPoint Presentation</vt:lpstr>
      <vt:lpstr>PowerPoint Presentation</vt:lpstr>
      <vt:lpstr>PowerPoint Presentation</vt:lpstr>
      <vt:lpstr>PowerPoint Presentation</vt:lpstr>
      <vt:lpstr>Cloud Concepts – One Perspective</vt:lpstr>
      <vt:lpstr>Database-as-a-Service</vt:lpstr>
      <vt:lpstr>PowerPoint Presentation</vt:lpstr>
      <vt:lpstr>Cloud Computing Layers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625</cp:revision>
  <cp:lastPrinted>2018-11-15T21:01:50Z</cp:lastPrinted>
  <dcterms:created xsi:type="dcterms:W3CDTF">2010-04-12T23:12:02Z</dcterms:created>
  <dcterms:modified xsi:type="dcterms:W3CDTF">2024-04-02T21:21:04Z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